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6"/>
  </p:notesMasterIdLst>
  <p:sldIdLst>
    <p:sldId id="498" r:id="rId3"/>
    <p:sldId id="467" r:id="rId4"/>
    <p:sldId id="499" r:id="rId5"/>
    <p:sldId id="526" r:id="rId6"/>
    <p:sldId id="257" r:id="rId7"/>
    <p:sldId id="489" r:id="rId8"/>
    <p:sldId id="510" r:id="rId9"/>
    <p:sldId id="528" r:id="rId10"/>
    <p:sldId id="532" r:id="rId11"/>
    <p:sldId id="530" r:id="rId12"/>
    <p:sldId id="531" r:id="rId13"/>
    <p:sldId id="689" r:id="rId14"/>
    <p:sldId id="688" r:id="rId15"/>
    <p:sldId id="679" r:id="rId16"/>
    <p:sldId id="680" r:id="rId17"/>
    <p:sldId id="690" r:id="rId18"/>
    <p:sldId id="659" r:id="rId19"/>
    <p:sldId id="685" r:id="rId20"/>
    <p:sldId id="683" r:id="rId21"/>
    <p:sldId id="671" r:id="rId22"/>
    <p:sldId id="482" r:id="rId23"/>
    <p:sldId id="633" r:id="rId24"/>
    <p:sldId id="682" r:id="rId25"/>
    <p:sldId id="691" r:id="rId26"/>
    <p:sldId id="686" r:id="rId27"/>
    <p:sldId id="513" r:id="rId28"/>
    <p:sldId id="632" r:id="rId29"/>
    <p:sldId id="670" r:id="rId30"/>
    <p:sldId id="673" r:id="rId31"/>
    <p:sldId id="676" r:id="rId32"/>
    <p:sldId id="649" r:id="rId33"/>
    <p:sldId id="650" r:id="rId34"/>
    <p:sldId id="652" r:id="rId35"/>
    <p:sldId id="653" r:id="rId36"/>
    <p:sldId id="661" r:id="rId37"/>
    <p:sldId id="654" r:id="rId38"/>
    <p:sldId id="674" r:id="rId39"/>
    <p:sldId id="687" r:id="rId40"/>
    <p:sldId id="668" r:id="rId41"/>
    <p:sldId id="669" r:id="rId42"/>
    <p:sldId id="675" r:id="rId43"/>
    <p:sldId id="662" r:id="rId44"/>
    <p:sldId id="470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75"/>
    <p:restoredTop sz="91823"/>
  </p:normalViewPr>
  <p:slideViewPr>
    <p:cSldViewPr snapToGrid="0" snapToObjects="1">
      <p:cViewPr>
        <p:scale>
          <a:sx n="85" d="100"/>
          <a:sy n="85" d="100"/>
        </p:scale>
        <p:origin x="1368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08C-EE8C-E544-AE65-B9AAAE3DCDA2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D16E-F1C3-1C40-BD3E-9E681F481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2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9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15BA2-41A1-46AC-9669-D6D86619A2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97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0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64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38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0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8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27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46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D16E-F1C3-1C40-BD3E-9E681F48127D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88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5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3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8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34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6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/>
              <a:t>10/4/16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CFA8-40D4-D44D-A04B-26D67CBC06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EEE97-4FC4-7E4C-92D1-1534008B6E5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0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mm@%7bbrocade.com,uoregon.edu,1-4-5.net,..%7d" TargetMode="External"/><Relationship Id="rId4" Type="http://schemas.openxmlformats.org/officeDocument/2006/relationships/hyperlink" Target="http://www.1-4-5.net/~dmm/ml/talks/2016/sdn_and_of_world_congress.pdf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2.emf"/><Relationship Id="rId7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jp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hyperlink" Target="https://arxiv.org/pdf/1607.06450v1.pdf" TargetMode="External"/><Relationship Id="rId5" Type="http://schemas.openxmlformats.org/officeDocument/2006/relationships/hyperlink" Target="https://arxiv.org/pdf/1509.06321.pdf" TargetMode="External"/><Relationship Id="rId6" Type="http://schemas.openxmlformats.org/officeDocument/2006/relationships/hyperlink" Target="https://arxiv.org/abs/1412.6572" TargetMode="External"/><Relationship Id="rId7" Type="http://schemas.openxmlformats.org/officeDocument/2006/relationships/hyperlink" Target="http://arxiv.org/pdf/1608.08225v1.pdf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s://www.facebook.com/hashtag/onugspring16?source=feed_text&amp;story_id=1015421566138239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8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hyperlink" Target="http://www.businessinsider.com/ibm-ceo-pursues-a-new-2-trillion-market-2016-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hronicle.com/article/The-Believers/190147/" TargetMode="External"/><Relationship Id="rId4" Type="http://schemas.openxmlformats.org/officeDocument/2006/relationships/hyperlink" Target="http://www.nature.com/nature/journal/v521/n7553/full/nature14539.html" TargetMode="External"/><Relationship Id="rId5" Type="http://schemas.openxmlformats.org/officeDocument/2006/relationships/hyperlink" Target="http://people.idsia.ch/~juergen/deep-learning-conspiracy.html" TargetMode="External"/><Relationship Id="rId6" Type="http://schemas.openxmlformats.org/officeDocument/2006/relationships/hyperlink" Target="http://recode.net/2015/07/15/ai-conspiracy-the-scientists-behind-deep-learning/" TargetMode="External"/><Relationship Id="rId7" Type="http://schemas.openxmlformats.org/officeDocument/2006/relationships/image" Target="../media/image40.png"/><Relationship Id="rId8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hyperlink" Target="https://arxiv.org/abs/1606.06222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hyperlink" Target="http://knowledgedefinednetworking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50.png"/><Relationship Id="rId7" Type="http://schemas.openxmlformats.org/officeDocument/2006/relationships/hyperlink" Target="http://www.nature.com/nature/journal/v529/n7587/full/nature16961.html" TargetMode="External"/><Relationship Id="rId8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torch.ch" TargetMode="External"/><Relationship Id="rId4" Type="http://schemas.openxmlformats.org/officeDocument/2006/relationships/hyperlink" Target="http://scikit-learn.org/" TargetMode="External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nsorflow.or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mailto:dmm@1-4-5.ne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1-4-5.net/~dmm/ml" TargetMode="External"/><Relationship Id="rId5" Type="http://schemas.openxmlformats.org/officeDocument/2006/relationships/hyperlink" Target="https://github.com/davidmeyer/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orch.ch/" TargetMode="External"/><Relationship Id="rId4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120" y="207289"/>
            <a:ext cx="8187760" cy="18385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Applying Recent Advances in Machine Learning to Networking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564902"/>
            <a:ext cx="7086600" cy="1159895"/>
          </a:xfrm>
        </p:spPr>
        <p:txBody>
          <a:bodyPr>
            <a:normAutofit fontScale="62500" lnSpcReduction="20000"/>
          </a:bodyPr>
          <a:lstStyle/>
          <a:p>
            <a:r>
              <a:rPr lang="en-US" sz="1600" dirty="0" smtClean="0"/>
              <a:t>David Meyer</a:t>
            </a:r>
          </a:p>
          <a:p>
            <a:r>
              <a:rPr lang="en-US" sz="1600" dirty="0" smtClean="0"/>
              <a:t>Brocade Chief Scientist and Fellow</a:t>
            </a:r>
          </a:p>
          <a:p>
            <a:r>
              <a:rPr lang="en-US" sz="1400" dirty="0" smtClean="0">
                <a:hlinkClick r:id="rId3"/>
              </a:rPr>
              <a:t>dmm@{brocade.com,uoregon.edu,1-4-5.net</a:t>
            </a:r>
            <a:r>
              <a:rPr lang="en-US" sz="1400" dirty="0" smtClean="0">
                <a:solidFill>
                  <a:srgbClr val="0070C0"/>
                </a:solidFill>
                <a:hlinkClick r:id="rId3"/>
              </a:rPr>
              <a:t>,..}</a:t>
            </a:r>
            <a:endParaRPr lang="en-US" sz="1400" dirty="0" smtClean="0">
              <a:solidFill>
                <a:srgbClr val="0070C0"/>
              </a:solidFill>
            </a:endParaRPr>
          </a:p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http://www.1-4-5.net/~dmm/ml/talks/2016/ngp_forum.{pptx,pdf}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smtClean="0"/>
              <a:t>NGP Forum/SDN </a:t>
            </a:r>
            <a:r>
              <a:rPr lang="en-US" sz="1600" dirty="0" smtClean="0"/>
              <a:t>&amp; </a:t>
            </a:r>
            <a:r>
              <a:rPr lang="en-US" sz="1600" dirty="0" err="1" smtClean="0"/>
              <a:t>Openflow</a:t>
            </a:r>
            <a:r>
              <a:rPr lang="en-US" sz="1600" dirty="0" smtClean="0"/>
              <a:t> World Congress</a:t>
            </a:r>
          </a:p>
          <a:p>
            <a:r>
              <a:rPr lang="en-US" sz="1500" dirty="0"/>
              <a:t>10-14 October 2016 </a:t>
            </a:r>
            <a:endParaRPr lang="en-US" sz="1500" dirty="0" smtClean="0"/>
          </a:p>
          <a:p>
            <a:r>
              <a:rPr lang="en-US" sz="1500" dirty="0"/>
              <a:t>The Hague, Netherlands</a:t>
            </a:r>
          </a:p>
          <a:p>
            <a:endParaRPr lang="en-US" sz="1400" dirty="0" smtClean="0">
              <a:solidFill>
                <a:srgbClr val="0070C0"/>
              </a:solidFill>
            </a:endParaRPr>
          </a:p>
        </p:txBody>
      </p:sp>
      <p:pic>
        <p:nvPicPr>
          <p:cNvPr id="6" name="Picture 5" descr="machine_intellige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12211"/>
            <a:ext cx="5080000" cy="33655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998" y="1926600"/>
            <a:ext cx="5214002" cy="329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atascience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53558"/>
            <a:ext cx="5080000" cy="3365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1843" y="6970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8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BTW, Why Is Machine Learning Hard?</a:t>
            </a:r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57200" y="1529363"/>
            <a:ext cx="3279867" cy="5116988"/>
            <a:chOff x="282257" y="1529363"/>
            <a:chExt cx="3279867" cy="5116988"/>
          </a:xfrm>
        </p:grpSpPr>
        <p:pic>
          <p:nvPicPr>
            <p:cNvPr id="5" name="Picture 4" descr="z_and_p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57" y="2273195"/>
              <a:ext cx="3279867" cy="43731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51624" y="1529363"/>
              <a:ext cx="1341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/>
                <a:t>You See</a:t>
              </a:r>
              <a:endParaRPr lang="en-US" sz="2800"/>
            </a:p>
          </p:txBody>
        </p:sp>
      </p:grpSp>
      <p:pic>
        <p:nvPicPr>
          <p:cNvPr id="6" name="Picture 5" descr="matri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18" y="2273196"/>
            <a:ext cx="3794767" cy="43731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5920" y="1319089"/>
            <a:ext cx="36789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Your ML Algorithm Sees</a:t>
            </a:r>
          </a:p>
          <a:p>
            <a:r>
              <a:rPr lang="en-US" sz="2800" smtClean="0"/>
              <a:t>A Bunch of Bits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976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06" y="188913"/>
            <a:ext cx="8866188" cy="1143000"/>
          </a:xfrm>
        </p:spPr>
        <p:txBody>
          <a:bodyPr>
            <a:noAutofit/>
          </a:bodyPr>
          <a:lstStyle/>
          <a:p>
            <a:r>
              <a:rPr lang="en-US" smtClean="0"/>
              <a:t>Why Machine Learning Is Hard, Redux</a:t>
            </a:r>
            <a:br>
              <a:rPr lang="en-US" smtClean="0"/>
            </a:br>
            <a:r>
              <a:rPr lang="en-US" sz="3600" smtClean="0"/>
              <a:t>What is a “2”?</a:t>
            </a:r>
            <a:endParaRPr lang="en-US" sz="4000">
              <a:solidFill>
                <a:srgbClr val="0099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4562" y="1740469"/>
            <a:ext cx="7814877" cy="4849243"/>
            <a:chOff x="792163" y="1268413"/>
            <a:chExt cx="7410450" cy="5321300"/>
          </a:xfrm>
        </p:grpSpPr>
        <p:pic>
          <p:nvPicPr>
            <p:cNvPr id="173059" name="Picture 3" descr="close4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1268413"/>
              <a:ext cx="7302500" cy="532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060" name="Rectangle 4"/>
            <p:cNvSpPr>
              <a:spLocks noChangeArrowheads="1"/>
            </p:cNvSpPr>
            <p:nvPr/>
          </p:nvSpPr>
          <p:spPr bwMode="auto">
            <a:xfrm>
              <a:off x="792163" y="2565400"/>
              <a:ext cx="5219700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2" name="Rectangle 6"/>
            <p:cNvSpPr>
              <a:spLocks noChangeArrowheads="1"/>
            </p:cNvSpPr>
            <p:nvPr/>
          </p:nvSpPr>
          <p:spPr bwMode="auto">
            <a:xfrm>
              <a:off x="6731000" y="2565400"/>
              <a:ext cx="7207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3" name="Rectangle 7"/>
            <p:cNvSpPr>
              <a:spLocks noChangeArrowheads="1"/>
            </p:cNvSpPr>
            <p:nvPr/>
          </p:nvSpPr>
          <p:spPr bwMode="auto">
            <a:xfrm>
              <a:off x="2339975" y="4762500"/>
              <a:ext cx="1368425" cy="82708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064" name="Rectangle 8"/>
            <p:cNvSpPr>
              <a:spLocks noChangeArrowheads="1"/>
            </p:cNvSpPr>
            <p:nvPr/>
          </p:nvSpPr>
          <p:spPr bwMode="auto">
            <a:xfrm>
              <a:off x="827088" y="3681413"/>
              <a:ext cx="720725" cy="82708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449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BTW, How Hard Is It </a:t>
            </a:r>
            <a:r>
              <a:rPr lang="en-US" sz="3600" i="1" smtClean="0"/>
              <a:t>These Days</a:t>
            </a:r>
            <a:r>
              <a:rPr lang="en-US" sz="3600" smtClean="0"/>
              <a:t> To Write Code That Recognizes Handwritten Digits?</a:t>
            </a:r>
            <a:endParaRPr lang="en-US" sz="3600"/>
          </a:p>
        </p:txBody>
      </p:sp>
      <p:grpSp>
        <p:nvGrpSpPr>
          <p:cNvPr id="8" name="Group 7"/>
          <p:cNvGrpSpPr/>
          <p:nvPr/>
        </p:nvGrpSpPr>
        <p:grpSpPr>
          <a:xfrm>
            <a:off x="588793" y="1569413"/>
            <a:ext cx="8430912" cy="2638425"/>
            <a:chOff x="588793" y="1728677"/>
            <a:chExt cx="8430912" cy="2638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3" y="1728677"/>
              <a:ext cx="3517900" cy="2638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06693" y="2032227"/>
              <a:ext cx="491301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MNIST: 28x28 Grayscale Handwritten Digit Dataset</a:t>
              </a:r>
            </a:p>
            <a:p>
              <a:endParaRPr lang="en-US" dirty="0" smtClean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err="1" smtClean="0">
                  <a:latin typeface="+mj-lt"/>
                </a:rPr>
                <a:t>Training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err="1" smtClean="0">
                  <a:latin typeface="+mj-lt"/>
                </a:rPr>
                <a:t>set</a:t>
              </a:r>
              <a:r>
                <a:rPr lang="mr-IN" dirty="0" smtClean="0">
                  <a:latin typeface="+mj-lt"/>
                </a:rPr>
                <a:t>:</a:t>
              </a:r>
              <a:r>
                <a:rPr lang="en-US" dirty="0" smtClean="0">
                  <a:latin typeface="+mj-lt"/>
                </a:rPr>
                <a:t>    55000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mr-IN" dirty="0" err="1" smtClean="0">
                  <a:latin typeface="+mj-lt"/>
                </a:rPr>
                <a:t>Test</a:t>
              </a:r>
              <a:r>
                <a:rPr lang="en-US" dirty="0" smtClean="0">
                  <a:latin typeface="+mj-lt"/>
                </a:rPr>
                <a:t> </a:t>
              </a:r>
              <a:r>
                <a:rPr lang="mr-IN" dirty="0" err="1" smtClean="0">
                  <a:latin typeface="+mj-lt"/>
                </a:rPr>
                <a:t>se</a:t>
              </a:r>
              <a:r>
                <a:rPr lang="en-US" dirty="0" smtClean="0">
                  <a:latin typeface="+mj-lt"/>
                </a:rPr>
                <a:t>t:           10000 images</a:t>
              </a:r>
              <a:endParaRPr lang="mr-IN" dirty="0">
                <a:latin typeface="+mj-lt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>
                  <a:latin typeface="+mj-lt"/>
                </a:rPr>
                <a:t>Validation set:  5000 images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Features here are pixels (28x28 = 784)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3276" y="4511388"/>
            <a:ext cx="8755775" cy="2047287"/>
            <a:chOff x="101600" y="4511388"/>
            <a:chExt cx="9107723" cy="2047287"/>
          </a:xfrm>
        </p:grpSpPr>
        <p:sp>
          <p:nvSpPr>
            <p:cNvPr id="9" name="TextBox 8"/>
            <p:cNvSpPr txBox="1"/>
            <p:nvPr/>
          </p:nvSpPr>
          <p:spPr>
            <a:xfrm>
              <a:off x="101600" y="4511388"/>
              <a:ext cx="91077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Can We Analyze Network Flow Data </a:t>
              </a:r>
              <a:r>
                <a:rPr lang="en-US" sz="2200" dirty="0">
                  <a:latin typeface="+mj-lt"/>
                </a:rPr>
                <a:t>A</a:t>
              </a:r>
              <a:r>
                <a:rPr lang="en-US" sz="2200" dirty="0" smtClean="0">
                  <a:latin typeface="+mj-lt"/>
                </a:rPr>
                <a:t>nd </a:t>
              </a:r>
              <a:r>
                <a:rPr lang="en-US" sz="2200">
                  <a:latin typeface="+mj-lt"/>
                </a:rPr>
                <a:t>O</a:t>
              </a:r>
              <a:r>
                <a:rPr lang="en-US" sz="2200" smtClean="0">
                  <a:latin typeface="+mj-lt"/>
                </a:rPr>
                <a:t>ther KPIs In </a:t>
              </a:r>
              <a:r>
                <a:rPr lang="en-US" sz="2200" dirty="0" smtClean="0">
                  <a:latin typeface="+mj-lt"/>
                </a:rPr>
                <a:t>A Similar Fashion?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06378" y="5199063"/>
              <a:ext cx="8776559" cy="1359612"/>
              <a:chOff x="1696527" y="5285240"/>
              <a:chExt cx="8060722" cy="135961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527" y="5285240"/>
                <a:ext cx="5765800" cy="13596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3" name="TextBox 2"/>
              <p:cNvSpPr txBox="1"/>
              <p:nvPr/>
            </p:nvSpPr>
            <p:spPr>
              <a:xfrm>
                <a:off x="7714495" y="5503381"/>
                <a:ext cx="20427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Features here are</a:t>
                </a:r>
              </a:p>
              <a:p>
                <a:r>
                  <a:rPr lang="en-US" dirty="0" smtClean="0"/>
                  <a:t>various counters and</a:t>
                </a:r>
              </a:p>
              <a:p>
                <a:r>
                  <a:rPr lang="en-US"/>
                  <a:t>o</a:t>
                </a:r>
                <a:r>
                  <a:rPr lang="en-US" smtClean="0"/>
                  <a:t>ther KPIs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40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0"/>
            <a:ext cx="9005455" cy="1733485"/>
          </a:xfrm>
        </p:spPr>
        <p:txBody>
          <a:bodyPr>
            <a:noAutofit/>
          </a:bodyPr>
          <a:lstStyle/>
          <a:p>
            <a:r>
              <a:rPr lang="en-US" sz="4000" dirty="0" smtClean="0"/>
              <a:t>One Way To Learn To Recognize MNIST: Use An Autoencoder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400" dirty="0" smtClean="0"/>
              <a:t>Special Kind of Neural Network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8655" y="5360073"/>
            <a:ext cx="84097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Key Characteristic: Hidden layer has fewer units than input/output </a:t>
            </a:r>
            <a:r>
              <a:rPr lang="en-US" dirty="0" smtClean="0">
                <a:sym typeface="Wingdings"/>
              </a:rPr>
              <a:t> Compression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Goal: Minimize reconstruction (decode) error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How to define error (loss, cost)?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ym typeface="Wingdings"/>
              </a:rPr>
              <a:t>Binary </a:t>
            </a:r>
            <a:r>
              <a:rPr lang="en-US" sz="1600" dirty="0" smtClean="0">
                <a:sym typeface="Wingdings"/>
              </a:rPr>
              <a:t>classification: </a:t>
            </a:r>
            <a:r>
              <a:rPr lang="en-US" sz="1600" dirty="0">
                <a:sym typeface="Wingdings"/>
              </a:rPr>
              <a:t>Threshold reconstruction error </a:t>
            </a:r>
            <a:r>
              <a:rPr lang="en-US" sz="1600" dirty="0" smtClean="0">
                <a:sym typeface="Wingdings"/>
              </a:rPr>
              <a:t> </a:t>
            </a:r>
            <a:r>
              <a:rPr lang="en-US" sz="1600" dirty="0">
                <a:sym typeface="Wingdings"/>
              </a:rPr>
              <a:t>normal/abnormal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Unsupervised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17" y="1992465"/>
            <a:ext cx="5312384" cy="2995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20424" y="3249966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992465"/>
            <a:ext cx="952917" cy="2884335"/>
            <a:chOff x="914400" y="1992465"/>
            <a:chExt cx="952917" cy="2884335"/>
          </a:xfrm>
        </p:grpSpPr>
        <p:grpSp>
          <p:nvGrpSpPr>
            <p:cNvPr id="9" name="Group 8"/>
            <p:cNvGrpSpPr/>
            <p:nvPr/>
          </p:nvGrpSpPr>
          <p:grpSpPr>
            <a:xfrm>
              <a:off x="1107333" y="2120900"/>
              <a:ext cx="535724" cy="2667092"/>
              <a:chOff x="1107333" y="2120900"/>
              <a:chExt cx="535724" cy="266709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07333" y="212090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784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7333" y="4418660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mtClean="0"/>
                  <a:t>784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07333" y="3305385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100</a:t>
                </a:r>
                <a:endParaRPr lang="en-US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914400" y="1992465"/>
              <a:ext cx="952917" cy="2884335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0425" y="2127309"/>
            <a:ext cx="181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Artificial </a:t>
            </a:r>
            <a:r>
              <a:rPr lang="en-US" smtClean="0"/>
              <a:t>Neurons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7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66" y="0"/>
            <a:ext cx="9039069" cy="1126863"/>
          </a:xfrm>
        </p:spPr>
        <p:txBody>
          <a:bodyPr>
            <a:normAutofit fontScale="90000"/>
          </a:bodyPr>
          <a:lstStyle/>
          <a:p>
            <a:r>
              <a:rPr lang="en-US" smtClean="0"/>
              <a:t>But First: What </a:t>
            </a:r>
            <a:r>
              <a:rPr lang="en-US" dirty="0" smtClean="0"/>
              <a:t>Does A Single Neuron Do?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" y="4176098"/>
            <a:ext cx="8563413" cy="13326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33161" y="1541652"/>
            <a:ext cx="5878089" cy="2621966"/>
            <a:chOff x="1333061" y="1159329"/>
            <a:chExt cx="6680014" cy="30301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61" y="1159329"/>
              <a:ext cx="6680014" cy="3030109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229099" y="1232972"/>
              <a:ext cx="1314271" cy="776456"/>
              <a:chOff x="4229099" y="1232972"/>
              <a:chExt cx="1314271" cy="7764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229099" y="1232972"/>
                <a:ext cx="13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Dot Product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4886234" y="1686156"/>
                <a:ext cx="0" cy="323272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133161" y="5095807"/>
            <a:ext cx="8957362" cy="1762193"/>
            <a:chOff x="194387" y="5095807"/>
            <a:chExt cx="8957362" cy="176219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565" y="5095807"/>
              <a:ext cx="2947184" cy="1762193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87" y="5680850"/>
              <a:ext cx="5651242" cy="59210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079334" y="3468181"/>
            <a:ext cx="29194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BTW, how many parameters?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26850" y="1119253"/>
            <a:ext cx="2893613" cy="1910917"/>
            <a:chOff x="6091945" y="941718"/>
            <a:chExt cx="2893613" cy="1910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945" y="941718"/>
              <a:ext cx="2893613" cy="1590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6" name="TextBox 5"/>
            <p:cNvSpPr txBox="1"/>
            <p:nvPr/>
          </p:nvSpPr>
          <p:spPr>
            <a:xfrm>
              <a:off x="6274223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784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44499" y="2544858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784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09361" y="2544858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100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66575" y="3904210"/>
            <a:ext cx="29322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784x100 + 100x784 = </a:t>
            </a:r>
            <a:r>
              <a:rPr lang="is-IS" dirty="0" smtClean="0"/>
              <a:t>156800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8230"/>
            <a:ext cx="8229600" cy="9216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 Cool, But How Does The </a:t>
            </a:r>
            <a:br>
              <a:rPr lang="en-US" dirty="0" smtClean="0"/>
            </a:br>
            <a:r>
              <a:rPr lang="en-US" dirty="0" err="1" smtClean="0"/>
              <a:t>Autoencoder</a:t>
            </a:r>
            <a:r>
              <a:rPr lang="en-US" dirty="0" smtClean="0"/>
              <a:t> Actually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3" y="1354799"/>
            <a:ext cx="7408514" cy="41484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9946" y="5548643"/>
            <a:ext cx="8138159" cy="957655"/>
            <a:chOff x="474226" y="5770012"/>
            <a:chExt cx="8138159" cy="95765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353" y="5770012"/>
              <a:ext cx="3939032" cy="957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26" y="5859508"/>
              <a:ext cx="3848392" cy="77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3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3" y="-34386"/>
            <a:ext cx="8853055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How Hard </a:t>
            </a:r>
            <a:r>
              <a:rPr lang="en-US"/>
              <a:t>T</a:t>
            </a:r>
            <a:r>
              <a:rPr lang="en-US" smtClean="0"/>
              <a:t>o </a:t>
            </a:r>
            <a:r>
              <a:rPr lang="en-US"/>
              <a:t>C</a:t>
            </a:r>
            <a:r>
              <a:rPr lang="en-US" smtClean="0"/>
              <a:t>ode </a:t>
            </a:r>
            <a:r>
              <a:rPr lang="en-US"/>
              <a:t>T</a:t>
            </a:r>
            <a:r>
              <a:rPr lang="en-US" smtClean="0"/>
              <a:t>his </a:t>
            </a:r>
            <a:r>
              <a:rPr lang="en-US"/>
              <a:t>U</a:t>
            </a:r>
            <a:r>
              <a:rPr lang="en-US" smtClean="0"/>
              <a:t>p </a:t>
            </a:r>
            <a:r>
              <a:rPr lang="en-US"/>
              <a:t>I</a:t>
            </a:r>
            <a:r>
              <a:rPr lang="en-US" smtClean="0"/>
              <a:t>n </a:t>
            </a:r>
            <a:r>
              <a:rPr lang="en-US"/>
              <a:t>T</a:t>
            </a:r>
            <a:r>
              <a:rPr lang="en-US" smtClean="0"/>
              <a:t>ensorflow?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6378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invalidUrl="https://github.com/davidmeyer/ml/blob/master/tensorflow/autoencoder.{py,ipynb}"/>
              </a:rPr>
              <a:t>https://github.com/davidmeyer/ml/blob/master/tensorflow/autoencoder.{py,ipynb</a:t>
            </a:r>
            <a:r>
              <a:rPr lang="en-US" sz="1400" smtClean="0">
                <a:hlinkClick r:id="rId4" invalidUrl="https://github.com/davidmeyer/ml/blob/master/tensorflow/autoencoder.{py,ipynb}"/>
              </a:rPr>
              <a:t>}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3" y="995928"/>
            <a:ext cx="5210498" cy="54548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1" name="Group 10"/>
          <p:cNvGrpSpPr/>
          <p:nvPr/>
        </p:nvGrpSpPr>
        <p:grpSpPr>
          <a:xfrm>
            <a:off x="145473" y="5579818"/>
            <a:ext cx="8744769" cy="870963"/>
            <a:chOff x="145473" y="5579818"/>
            <a:chExt cx="8744769" cy="8709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1" y="5579818"/>
              <a:ext cx="3265301" cy="79385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45473" y="5976748"/>
              <a:ext cx="5380175" cy="474033"/>
              <a:chOff x="145473" y="5976748"/>
              <a:chExt cx="5380175" cy="4740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987800" y="5976748"/>
                <a:ext cx="1537848" cy="297052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45473" y="6087968"/>
                <a:ext cx="3778827" cy="362813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8" y="995928"/>
            <a:ext cx="3463886" cy="1088650"/>
          </a:xfrm>
          <a:prstGeom prst="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17" name="Group 16"/>
          <p:cNvGrpSpPr/>
          <p:nvPr/>
        </p:nvGrpSpPr>
        <p:grpSpPr>
          <a:xfrm>
            <a:off x="145473" y="1727200"/>
            <a:ext cx="8744770" cy="3067766"/>
            <a:chOff x="145473" y="1727200"/>
            <a:chExt cx="8744770" cy="3067766"/>
          </a:xfrm>
        </p:grpSpPr>
        <p:grpSp>
          <p:nvGrpSpPr>
            <p:cNvPr id="29" name="Group 28"/>
            <p:cNvGrpSpPr/>
            <p:nvPr/>
          </p:nvGrpSpPr>
          <p:grpSpPr>
            <a:xfrm>
              <a:off x="145473" y="1727200"/>
              <a:ext cx="7848718" cy="2270407"/>
              <a:chOff x="145473" y="1727200"/>
              <a:chExt cx="7848718" cy="2270407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654800" y="1911306"/>
                <a:ext cx="1339391" cy="2086301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44292" y="1911306"/>
                <a:ext cx="2310509" cy="143819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45473" y="1727200"/>
                <a:ext cx="4154051" cy="635000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2" y="4134283"/>
              <a:ext cx="3265301" cy="660683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45474" y="3979768"/>
            <a:ext cx="8071426" cy="873749"/>
            <a:chOff x="145474" y="3979768"/>
            <a:chExt cx="8071426" cy="873749"/>
          </a:xfrm>
        </p:grpSpPr>
        <p:grpSp>
          <p:nvGrpSpPr>
            <p:cNvPr id="30" name="Group 29"/>
            <p:cNvGrpSpPr/>
            <p:nvPr/>
          </p:nvGrpSpPr>
          <p:grpSpPr>
            <a:xfrm>
              <a:off x="145474" y="3979768"/>
              <a:ext cx="5380174" cy="697202"/>
              <a:chOff x="145474" y="3979768"/>
              <a:chExt cx="5380174" cy="69720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3073400" y="4318000"/>
                <a:ext cx="2452248" cy="35897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>
                <a:off x="145474" y="3979768"/>
                <a:ext cx="2758250" cy="490632"/>
              </a:xfrm>
              <a:prstGeom prst="rect">
                <a:avLst/>
              </a:prstGeom>
              <a:solidFill>
                <a:srgbClr val="00B050">
                  <a:alpha val="23000"/>
                </a:srgb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7861300" y="4470400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16819" y="4102952"/>
              <a:ext cx="355600" cy="38311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14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42"/>
            <a:ext cx="8229600" cy="1143000"/>
          </a:xfrm>
        </p:spPr>
        <p:txBody>
          <a:bodyPr/>
          <a:lstStyle/>
          <a:p>
            <a:r>
              <a:rPr lang="en-US" smtClean="0"/>
              <a:t>Autoencoder Output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1888669"/>
            <a:ext cx="4572000" cy="14651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3485" y="1501627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/>
              <a:t>1 example</a:t>
            </a:r>
            <a:endParaRPr lang="en-US" u="sn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56" y="1870960"/>
            <a:ext cx="4514087" cy="1500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1179" y="1501627"/>
            <a:ext cx="135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/>
              <a:t>10 examples</a:t>
            </a:r>
            <a:endParaRPr lang="en-US" u="sn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" y="3798389"/>
            <a:ext cx="4573822" cy="1580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8716" y="3429000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/>
              <a:t>10</a:t>
            </a:r>
            <a:r>
              <a:rPr lang="en-US" u="sng"/>
              <a:t>0</a:t>
            </a:r>
            <a:r>
              <a:rPr lang="en-US" u="sng" smtClean="0"/>
              <a:t> examples</a:t>
            </a:r>
            <a:endParaRPr lang="en-US" u="sn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043" y="3780680"/>
            <a:ext cx="4572000" cy="1615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35204" y="3391032"/>
            <a:ext cx="158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mtClean="0"/>
              <a:t>1000 examples</a:t>
            </a:r>
            <a:endParaRPr lang="en-US" u="sng"/>
          </a:p>
        </p:txBody>
      </p:sp>
      <p:grpSp>
        <p:nvGrpSpPr>
          <p:cNvPr id="16" name="Group 15"/>
          <p:cNvGrpSpPr/>
          <p:nvPr/>
        </p:nvGrpSpPr>
        <p:grpSpPr>
          <a:xfrm>
            <a:off x="313102" y="5852927"/>
            <a:ext cx="8517794" cy="923330"/>
            <a:chOff x="169006" y="5852927"/>
            <a:chExt cx="8517794" cy="923330"/>
          </a:xfrm>
        </p:grpSpPr>
        <p:sp>
          <p:nvSpPr>
            <p:cNvPr id="3" name="TextBox 2"/>
            <p:cNvSpPr txBox="1"/>
            <p:nvPr/>
          </p:nvSpPr>
          <p:spPr>
            <a:xfrm>
              <a:off x="169006" y="5852927"/>
              <a:ext cx="51332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After training, the AE gets low </a:t>
              </a:r>
              <a:r>
                <a:rPr lang="en-US" i="1" smtClean="0"/>
                <a:t>reconstruction error </a:t>
              </a:r>
              <a:r>
                <a:rPr lang="en-US" smtClean="0"/>
                <a:t>on digits from MNIST and high reconstruction error on everything else: It has learned to recognize MNIST</a:t>
              </a:r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809" y="5972265"/>
              <a:ext cx="3056991" cy="684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Really Going On Here?</a:t>
            </a:r>
            <a:br>
              <a:rPr lang="en-US" dirty="0" smtClean="0"/>
            </a:br>
            <a:r>
              <a:rPr lang="en-US" sz="3100" dirty="0" smtClean="0"/>
              <a:t>(</a:t>
            </a:r>
            <a:r>
              <a:rPr lang="en-US" sz="3100" dirty="0"/>
              <a:t>Manifold </a:t>
            </a:r>
            <a:r>
              <a:rPr lang="en-US" sz="3100" dirty="0" smtClean="0"/>
              <a:t>Hypothesis)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31005"/>
            <a:ext cx="8686800" cy="49657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X is a high dimensional vector (28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= 784)</a:t>
            </a:r>
          </a:p>
          <a:p>
            <a:r>
              <a:rPr lang="en-US" sz="2800" dirty="0" smtClean="0"/>
              <a:t>Data concentrated around a lower dimensional manifold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Hope to find </a:t>
            </a:r>
            <a:r>
              <a:rPr lang="en-US" sz="2800" smtClean="0"/>
              <a:t>representation </a:t>
            </a:r>
            <a:r>
              <a:rPr lang="en-US" sz="2800" i="1" dirty="0"/>
              <a:t>R</a:t>
            </a:r>
            <a:r>
              <a:rPr lang="en-US" sz="2800" smtClean="0"/>
              <a:t> </a:t>
            </a:r>
            <a:r>
              <a:rPr lang="en-US" sz="2800" dirty="0" smtClean="0"/>
              <a:t>of that manifold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2585343"/>
            <a:ext cx="5368925" cy="3257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5900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Graphic courtesy </a:t>
            </a:r>
            <a:r>
              <a:rPr lang="en-US" sz="1100" dirty="0" smtClean="0">
                <a:hlinkClick r:id="rId4"/>
              </a:rPr>
              <a:t>http://www.deeplearningbook.org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79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21" y="125009"/>
            <a:ext cx="8826758" cy="102214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Many Beautiful Mysteries Remain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270" y="1147155"/>
            <a:ext cx="8705460" cy="5403273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/>
              <a:t>Back-propagation</a:t>
            </a:r>
          </a:p>
          <a:p>
            <a:pPr lvl="1"/>
            <a:r>
              <a:rPr lang="en-US" sz="2000" dirty="0" smtClean="0"/>
              <a:t>Gradient-based optimization with gradients computed </a:t>
            </a:r>
            <a:r>
              <a:rPr lang="en-US" sz="2000" dirty="0"/>
              <a:t>by </a:t>
            </a:r>
            <a:r>
              <a:rPr lang="en-US" sz="2000" dirty="0" smtClean="0"/>
              <a:t>back-prop</a:t>
            </a:r>
          </a:p>
          <a:p>
            <a:pPr lvl="1"/>
            <a:r>
              <a:rPr lang="en-US" sz="2000" dirty="0"/>
              <a:t>Why is such a simple algorithm so powerful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Optimization an active area of research</a:t>
            </a:r>
          </a:p>
          <a:p>
            <a:pPr lvl="1"/>
            <a:r>
              <a:rPr lang="en-US" sz="2000" dirty="0" smtClean="0"/>
              <a:t>Many new techniques , e.g., Layer Normalization</a:t>
            </a:r>
          </a:p>
          <a:p>
            <a:pPr lvl="1"/>
            <a:r>
              <a:rPr lang="en-US" sz="2000" dirty="0" smtClean="0">
                <a:hlinkClick r:id="rId4"/>
              </a:rPr>
              <a:t>https://arxiv.org/pdf/1607.06450v1.pdf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600" dirty="0" smtClean="0"/>
              <a:t>Neural Nets</a:t>
            </a:r>
          </a:p>
          <a:p>
            <a:pPr lvl="1"/>
            <a:r>
              <a:rPr lang="en-US" sz="2000" dirty="0" smtClean="0"/>
              <a:t>What are the units (artificial neurons) actually doing?</a:t>
            </a:r>
          </a:p>
          <a:p>
            <a:pPr lvl="1"/>
            <a:r>
              <a:rPr lang="en-US" sz="2000" dirty="0" smtClean="0">
                <a:hlinkClick r:id="rId5"/>
              </a:rPr>
              <a:t>https://arxiv.org/pdf/1509.06321.pdf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600" dirty="0" smtClean="0"/>
              <a:t>Adversarial Images</a:t>
            </a:r>
          </a:p>
          <a:p>
            <a:pPr lvl="1"/>
            <a:r>
              <a:rPr lang="en-US" sz="2100" dirty="0"/>
              <a:t>Generative Adversarial Nets (GANs</a:t>
            </a:r>
            <a:r>
              <a:rPr lang="en-US" sz="2100" dirty="0" smtClean="0"/>
              <a:t>)</a:t>
            </a:r>
            <a:endParaRPr lang="en-US" sz="2100" dirty="0" smtClean="0">
              <a:hlinkClick r:id="rId6"/>
            </a:endParaRPr>
          </a:p>
          <a:p>
            <a:pPr lvl="1"/>
            <a:r>
              <a:rPr lang="en-US" sz="2100" dirty="0" smtClean="0">
                <a:hlinkClick r:id="rId6"/>
              </a:rPr>
              <a:t>https://arxiv.org/abs/1412.6572</a:t>
            </a:r>
            <a:endParaRPr lang="en-US" sz="2100" dirty="0" smtClean="0"/>
          </a:p>
          <a:p>
            <a:pPr lvl="1"/>
            <a:endParaRPr lang="en-US" sz="2000" dirty="0" smtClean="0"/>
          </a:p>
          <a:p>
            <a:r>
              <a:rPr lang="en-US" sz="2600" dirty="0"/>
              <a:t>Why does deep and cheap learning work so well</a:t>
            </a:r>
            <a:r>
              <a:rPr lang="en-US" sz="2600" dirty="0" smtClean="0"/>
              <a:t>?</a:t>
            </a:r>
          </a:p>
          <a:p>
            <a:pPr lvl="1"/>
            <a:r>
              <a:rPr lang="en-US" sz="2100" dirty="0" smtClean="0"/>
              <a:t>Physics perspective</a:t>
            </a:r>
          </a:p>
          <a:p>
            <a:pPr lvl="1"/>
            <a:r>
              <a:rPr lang="en-US" sz="2100" dirty="0" smtClean="0">
                <a:hlinkClick r:id="rId7"/>
              </a:rPr>
              <a:t>http://arxiv.org/pdf/1608.08225v1.pdf</a:t>
            </a:r>
            <a:endParaRPr lang="en-US" sz="2100" dirty="0" smtClean="0"/>
          </a:p>
          <a:p>
            <a:pPr lvl="1"/>
            <a:endParaRPr lang="en-US" sz="2200" dirty="0" smtClean="0"/>
          </a:p>
          <a:p>
            <a:r>
              <a:rPr lang="mr-IN" sz="2600" dirty="0" smtClean="0"/>
              <a:t>…</a:t>
            </a:r>
            <a:r>
              <a:rPr lang="en-US" sz="2600" dirty="0" smtClean="0"/>
              <a:t> </a:t>
            </a:r>
            <a:endParaRPr lang="en-US" sz="2600" dirty="0"/>
          </a:p>
          <a:p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015492" y="5963256"/>
            <a:ext cx="4969887" cy="784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solidFill>
                  <a:prstClr val="black"/>
                </a:solidFill>
              </a:rPr>
              <a:t>BTW, how many 28x28 grayscale images are there?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solidFill>
                  <a:prstClr val="black"/>
                </a:solidFill>
              </a:rPr>
              <a:t>Say there are 8 bits of grayscale </a:t>
            </a:r>
            <a:r>
              <a:rPr lang="en-US" sz="1500" dirty="0" smtClean="0">
                <a:solidFill>
                  <a:prstClr val="black"/>
                </a:solidFill>
                <a:sym typeface="Wingdings"/>
              </a:rPr>
              <a:t> 256</a:t>
            </a:r>
            <a:r>
              <a:rPr lang="en-US" sz="1500" baseline="30000" dirty="0" smtClean="0">
                <a:solidFill>
                  <a:prstClr val="black"/>
                </a:solidFill>
                <a:sym typeface="Wingdings"/>
              </a:rPr>
              <a:t>784</a:t>
            </a:r>
            <a:r>
              <a:rPr lang="en-US" sz="1500" dirty="0" smtClean="0">
                <a:solidFill>
                  <a:prstClr val="black"/>
                </a:solidFill>
                <a:sym typeface="Wingdings"/>
              </a:rPr>
              <a:t> possible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500" dirty="0" smtClean="0">
                <a:solidFill>
                  <a:prstClr val="black"/>
                </a:solidFill>
                <a:sym typeface="Wingdings"/>
              </a:rPr>
              <a:t>How can such a simple </a:t>
            </a:r>
            <a:r>
              <a:rPr lang="en-US" sz="1500" dirty="0" err="1" smtClean="0">
                <a:solidFill>
                  <a:prstClr val="black"/>
                </a:solidFill>
                <a:sym typeface="Wingdings"/>
              </a:rPr>
              <a:t>autoencoder</a:t>
            </a:r>
            <a:r>
              <a:rPr lang="en-US" sz="1500" dirty="0" smtClean="0">
                <a:solidFill>
                  <a:prstClr val="black"/>
                </a:solidFill>
                <a:sym typeface="Wingdings"/>
              </a:rPr>
              <a:t> recognize them?</a:t>
            </a:r>
            <a:endParaRPr lang="en-US" sz="1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You might be surprised but what </a:t>
            </a:r>
            <a:r>
              <a:rPr lang="en-US" sz="4800" b="1" dirty="0"/>
              <a:t>is going </a:t>
            </a:r>
            <a:r>
              <a:rPr lang="en-US" sz="4800" b="1" dirty="0" smtClean="0"/>
              <a:t>to drive innovation in </a:t>
            </a:r>
            <a:r>
              <a:rPr lang="en-US" sz="4800" b="1" dirty="0"/>
              <a:t>the </a:t>
            </a:r>
            <a:r>
              <a:rPr lang="en-US" sz="4800" b="1" dirty="0" smtClean="0"/>
              <a:t>enterprise </a:t>
            </a:r>
            <a:r>
              <a:rPr lang="en-US" sz="4800" b="1" dirty="0"/>
              <a:t>and in the </a:t>
            </a:r>
            <a:r>
              <a:rPr lang="en-US" sz="4800" b="1" dirty="0" smtClean="0"/>
              <a:t>public cloud </a:t>
            </a:r>
            <a:r>
              <a:rPr lang="en-US" sz="4800" b="1" dirty="0"/>
              <a:t>is </a:t>
            </a:r>
            <a:r>
              <a:rPr lang="en-US" sz="4800" b="1" dirty="0" smtClean="0"/>
              <a:t>machine learning.</a:t>
            </a:r>
          </a:p>
          <a:p>
            <a:endParaRPr lang="en-US" sz="4800" b="1" dirty="0"/>
          </a:p>
          <a:p>
            <a:r>
              <a:rPr lang="en-US" sz="2400" b="1" dirty="0" smtClean="0"/>
              <a:t>Bill Coughran, Sequoia Capital </a:t>
            </a:r>
            <a:r>
              <a:rPr lang="en-US" sz="2400" dirty="0" smtClean="0">
                <a:hlinkClick r:id="rId4"/>
              </a:rPr>
              <a:t>#</a:t>
            </a:r>
            <a:r>
              <a:rPr lang="en-US" sz="2400" dirty="0">
                <a:hlinkClick r:id="rId4"/>
              </a:rPr>
              <a:t>‎ONUGSpring16</a:t>
            </a:r>
            <a:r>
              <a:rPr lang="en-US" sz="2800" dirty="0">
                <a:hlinkClick r:id="rId4"/>
              </a:rPr>
              <a:t>‬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1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/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http://www.1-4-5.net/~dmm/ml 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12035"/>
            <a:ext cx="9000086" cy="1538986"/>
          </a:xfrm>
        </p:spPr>
        <p:txBody>
          <a:bodyPr>
            <a:normAutofit/>
          </a:bodyPr>
          <a:lstStyle/>
          <a:p>
            <a:pPr algn="ctr"/>
            <a:r>
              <a:rPr lang="en-US" sz="3600" smtClean="0"/>
              <a:t>Why All The ML Excitement? </a:t>
            </a:r>
            <a:br>
              <a:rPr lang="en-US" sz="3600" smtClean="0"/>
            </a:br>
            <a:r>
              <a:rPr lang="en-US" sz="2400" smtClean="0"/>
              <a:t>ML Applications You Likely Interact With Everyday</a:t>
            </a:r>
            <a:endParaRPr lang="en-US" sz="2800"/>
          </a:p>
        </p:txBody>
      </p:sp>
      <p:pic>
        <p:nvPicPr>
          <p:cNvPr id="4" name="Picture 3" descr="road_ready_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4" y="2064806"/>
            <a:ext cx="2734409" cy="170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83" y="1967005"/>
            <a:ext cx="2319704" cy="19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" y="4211179"/>
            <a:ext cx="2867025" cy="1560998"/>
          </a:xfrm>
          <a:prstGeom prst="rect">
            <a:avLst/>
          </a:prstGeom>
        </p:spPr>
      </p:pic>
      <p:pic>
        <p:nvPicPr>
          <p:cNvPr id="10" name="Picture 9" descr="google_auto_caption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1987187"/>
            <a:ext cx="2904136" cy="1910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9" y="4022482"/>
            <a:ext cx="2393757" cy="17496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600" y="6085962"/>
            <a:ext cx="8028801" cy="629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mtClean="0">
                <a:latin typeface="Dual 400" panose="02000603000000020004" pitchFamily="2" charset="0"/>
              </a:rPr>
              <a:t>Why this is relevant: Compute, Storage, Networking, Security and Energy (CSNSE) </a:t>
            </a: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smtClean="0">
                <a:latin typeface="Dual 400" panose="02000603000000020004" pitchFamily="2" charset="0"/>
              </a:rPr>
              <a:t>use cases will all use similar technology (deep nets, </a:t>
            </a:r>
            <a:r>
              <a:rPr lang="is-IS" smtClean="0">
                <a:latin typeface="Dual 400" panose="02000603000000020004" pitchFamily="2" charset="0"/>
              </a:rPr>
              <a:t>…)</a:t>
            </a:r>
            <a:endParaRPr lang="en-US" smtClean="0">
              <a:latin typeface="Dual 400" panose="02000603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54" y="2064806"/>
            <a:ext cx="2727729" cy="170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97" y="4211179"/>
            <a:ext cx="2972691" cy="15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02" y="102929"/>
            <a:ext cx="8747597" cy="1143000"/>
          </a:xfrm>
        </p:spPr>
        <p:txBody>
          <a:bodyPr>
            <a:normAutofit fontScale="90000"/>
          </a:bodyPr>
          <a:lstStyle/>
          <a:p>
            <a:r>
              <a:rPr lang="en-US" sz="3600" smtClean="0"/>
              <a:t>While ML For Networking Is Still In Its Infancy</a:t>
            </a:r>
            <a:r>
              <a:rPr lang="mr-IN" sz="3600" smtClean="0"/>
              <a:t>…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1" y="1396763"/>
            <a:ext cx="7523138" cy="43113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147021" y="5884903"/>
            <a:ext cx="8849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Machine 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</a:rPr>
              <a:t>learning is revolutionizing the world as we know it, both in and out of the </a:t>
            </a:r>
            <a:endParaRPr lang="en-US" sz="2000" b="1" i="1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b="1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digital 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</a:rPr>
              <a:t>realms, and is predicted to expand to a 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$2 trillion market by </a:t>
            </a:r>
            <a:r>
              <a:rPr lang="en-US" sz="2000" b="1" i="1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2025</a:t>
            </a:r>
            <a:r>
              <a:rPr lang="en-US" sz="2000" b="1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4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5G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0294"/>
            <a:ext cx="8229600" cy="4761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85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4634"/>
          </a:xfrm>
        </p:spPr>
        <p:txBody>
          <a:bodyPr/>
          <a:lstStyle/>
          <a:p>
            <a:r>
              <a:rPr lang="en-US" dirty="0" smtClean="0"/>
              <a:t>Vendors Joining The Game As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1" y="1286531"/>
            <a:ext cx="7240909" cy="54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4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606" y="176239"/>
            <a:ext cx="7936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Arial"/>
                <a:cs typeface="Arial"/>
              </a:rPr>
              <a:t>Why is this all happening now?</a:t>
            </a:r>
            <a:endParaRPr lang="en-US" sz="440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3439" y="1132072"/>
            <a:ext cx="855450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smtClean="0">
                <a:latin typeface="Arial"/>
                <a:cs typeface="Arial"/>
              </a:rPr>
              <a:t>Before 2006 people thought deep neural networks couldn’t be trained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smtClean="0">
                <a:latin typeface="Arial"/>
                <a:cs typeface="Arial"/>
              </a:rPr>
              <a:t>So why now?</a:t>
            </a:r>
          </a:p>
          <a:p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Theoretical breakthroughs in 2006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Learned how to train deep neural networks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Technically: RBMs, Stacked </a:t>
            </a:r>
            <a:r>
              <a:rPr lang="en-US" sz="1400" err="1" smtClean="0">
                <a:latin typeface="Arial"/>
                <a:cs typeface="Arial"/>
              </a:rPr>
              <a:t>autoencoders</a:t>
            </a:r>
            <a:r>
              <a:rPr lang="en-US" sz="1400" smtClean="0">
                <a:latin typeface="Arial"/>
                <a:cs typeface="Arial"/>
              </a:rPr>
              <a:t>, sparse coding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Nice </a:t>
            </a:r>
            <a:r>
              <a:rPr lang="en-US" sz="1400">
                <a:latin typeface="Arial"/>
                <a:cs typeface="Arial"/>
              </a:rPr>
              <a:t>overview of </a:t>
            </a:r>
            <a:r>
              <a:rPr lang="en-US" sz="1400" smtClean="0">
                <a:latin typeface="Arial"/>
                <a:cs typeface="Arial"/>
              </a:rPr>
              <a:t>LBH DL </a:t>
            </a:r>
            <a:r>
              <a:rPr lang="en-US" sz="1400">
                <a:latin typeface="Arial"/>
                <a:cs typeface="Arial"/>
              </a:rPr>
              <a:t>journey: </a:t>
            </a:r>
            <a:r>
              <a:rPr lang="en-US" sz="1400">
                <a:latin typeface="Arial"/>
                <a:cs typeface="Arial"/>
                <a:hlinkClick r:id="rId3"/>
              </a:rPr>
              <a:t>http://chronicle.com/article/The-Believers/190147</a:t>
            </a:r>
            <a:r>
              <a:rPr lang="en-US" sz="1400" smtClean="0">
                <a:latin typeface="Arial"/>
                <a:cs typeface="Arial"/>
                <a:hlinkClick r:id="rId3"/>
              </a:rPr>
              <a:t>/</a:t>
            </a:r>
            <a:endParaRPr lang="en-US" sz="140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ompute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CPUs were </a:t>
            </a:r>
            <a:r>
              <a:rPr lang="en-US" sz="1400" smtClean="0">
                <a:latin typeface="Arial"/>
                <a:cs typeface="Arial"/>
              </a:rPr>
              <a:t>2^20s </a:t>
            </a:r>
            <a:r>
              <a:rPr lang="en-US" sz="1400">
                <a:latin typeface="Arial"/>
                <a:cs typeface="Arial"/>
              </a:rPr>
              <a:t>of times too slow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Parallel processing/algorithms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GPUs + OpenCL/CUDA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FPGAs, custom hardware</a:t>
            </a:r>
          </a:p>
          <a:p>
            <a:pPr marL="742950" lvl="1" indent="-285750">
              <a:buFont typeface="Arial"/>
              <a:buChar char="•"/>
            </a:pPr>
            <a:endParaRPr lang="en-US" b="1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b="1" smtClean="0">
                <a:solidFill>
                  <a:srgbClr val="FF0000"/>
                </a:solidFill>
                <a:latin typeface="Arial"/>
                <a:cs typeface="Arial"/>
              </a:rPr>
              <a:t>atasets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smtClean="0">
                <a:latin typeface="Arial"/>
                <a:cs typeface="Arial"/>
              </a:rPr>
              <a:t>Massive data sets:  Google</a:t>
            </a:r>
            <a:r>
              <a:rPr lang="en-US" sz="1400">
                <a:latin typeface="Arial"/>
                <a:cs typeface="Arial"/>
              </a:rPr>
              <a:t>, FB, Baidu, </a:t>
            </a:r>
            <a:r>
              <a:rPr lang="en-US" sz="1400" smtClean="0">
                <a:latin typeface="Arial"/>
                <a:cs typeface="Arial"/>
              </a:rPr>
              <a:t>…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i="1" smtClean="0">
                <a:latin typeface="Arial"/>
                <a:cs typeface="Arial"/>
              </a:rPr>
              <a:t>Standardized</a:t>
            </a:r>
            <a:r>
              <a:rPr lang="en-US" sz="1400" smtClean="0">
                <a:latin typeface="Arial"/>
                <a:cs typeface="Arial"/>
              </a:rPr>
              <a:t> data sets</a:t>
            </a:r>
          </a:p>
          <a:p>
            <a:pPr marL="742950" lvl="1" indent="-285750">
              <a:buFont typeface="Arial"/>
              <a:buChar char="•"/>
            </a:pPr>
            <a:endParaRPr lang="en-US" sz="14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endParaRPr lang="en-US" sz="140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smtClean="0">
                <a:latin typeface="Arial"/>
                <a:cs typeface="Arial"/>
              </a:rPr>
              <a:t>Alternate view of history?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 smtClean="0">
                <a:latin typeface="Arial"/>
                <a:cs typeface="Arial"/>
              </a:rPr>
              <a:t>LBH Nature DL review: </a:t>
            </a:r>
            <a:r>
              <a:rPr lang="en-US" sz="1200" smtClean="0">
                <a:latin typeface="Arial"/>
                <a:cs typeface="Arial"/>
                <a:hlinkClick r:id="rId4"/>
              </a:rPr>
              <a:t>http://www.nature.com/nature/journal/v521/n7553/full/nature14539.html</a:t>
            </a:r>
            <a:endParaRPr lang="en-US" sz="12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>
                <a:latin typeface="Arial"/>
                <a:cs typeface="Arial"/>
              </a:rPr>
              <a:t>Jürgen </a:t>
            </a:r>
            <a:r>
              <a:rPr lang="en-US" sz="1200" smtClean="0">
                <a:latin typeface="Arial"/>
                <a:cs typeface="Arial"/>
              </a:rPr>
              <a:t>Schmidhuber’s critique : </a:t>
            </a:r>
            <a:r>
              <a:rPr lang="en-US" sz="1200" smtClean="0">
                <a:latin typeface="Arial"/>
                <a:cs typeface="Arial"/>
                <a:hlinkClick r:id="rId5"/>
              </a:rPr>
              <a:t>http://people.idsia.ch/~juergen/deep-learning-conspiracy.html</a:t>
            </a:r>
            <a:endParaRPr lang="en-US" sz="120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smtClean="0">
                <a:latin typeface="Arial"/>
                <a:cs typeface="Arial"/>
              </a:rPr>
              <a:t>LBH rebuttal: </a:t>
            </a:r>
            <a:r>
              <a:rPr lang="en-US" sz="1200" smtClean="0">
                <a:latin typeface="Arial"/>
                <a:cs typeface="Arial"/>
                <a:hlinkClick r:id="rId6"/>
              </a:rPr>
              <a:t>http://recode.net/2015/07/15/ai-conspiracy-the-scientists-behind-deep-learning/</a:t>
            </a:r>
            <a:endParaRPr lang="en-US" sz="1200" smtClean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2338" y="3000830"/>
            <a:ext cx="8780285" cy="3857170"/>
            <a:chOff x="-32338" y="2771040"/>
            <a:chExt cx="8780285" cy="4088085"/>
          </a:xfrm>
        </p:grpSpPr>
        <p:sp>
          <p:nvSpPr>
            <p:cNvPr id="5" name="TextBox 4"/>
            <p:cNvSpPr txBox="1"/>
            <p:nvPr/>
          </p:nvSpPr>
          <p:spPr>
            <a:xfrm>
              <a:off x="-32338" y="6596804"/>
              <a:ext cx="1934813" cy="262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100" smtClean="0"/>
                <a:t>Image courtesy Yoshua Bengio</a:t>
              </a:r>
              <a:endParaRPr lang="en-US" sz="1100"/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942" y="2771040"/>
              <a:ext cx="4268005" cy="2935887"/>
            </a:xfrm>
            <a:prstGeom prst="rect">
              <a:avLst/>
            </a:prstGeom>
            <a:ln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pic>
        <p:nvPicPr>
          <p:cNvPr id="10" name="Picture 9" descr="jurge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56" y="6018389"/>
            <a:ext cx="1580444" cy="8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3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681"/>
            <a:ext cx="8229600" cy="802836"/>
          </a:xfrm>
        </p:spPr>
        <p:txBody>
          <a:bodyPr>
            <a:normAutofit/>
          </a:bodyPr>
          <a:lstStyle/>
          <a:p>
            <a:r>
              <a:rPr lang="en-US" smtClean="0"/>
              <a:t>BTW, What Kinds of Custom H/W?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9" y="1212976"/>
            <a:ext cx="7865902" cy="5319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69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What Kinds of Custom H/W, cont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7" y="1417638"/>
            <a:ext cx="6928166" cy="5225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561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953" y="223205"/>
            <a:ext cx="7785847" cy="825292"/>
          </a:xfrm>
        </p:spPr>
        <p:txBody>
          <a:bodyPr>
            <a:noAutofit/>
          </a:bodyPr>
          <a:lstStyle/>
          <a:p>
            <a:r>
              <a:rPr lang="en-US" sz="3600" smtClean="0"/>
              <a:t>So What Kinds of Network Oriented</a:t>
            </a:r>
            <a:br>
              <a:rPr lang="en-US" sz="3600" smtClean="0"/>
            </a:br>
            <a:r>
              <a:rPr lang="en-US" sz="3600" smtClean="0"/>
              <a:t>Use Cases Have We Been Working On?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12" y="1192694"/>
            <a:ext cx="8116957" cy="5517821"/>
          </a:xfrm>
        </p:spPr>
        <p:txBody>
          <a:bodyPr>
            <a:normAutofit fontScale="92500" lnSpcReduction="10000"/>
          </a:bodyPr>
          <a:lstStyle/>
          <a:p>
            <a:endParaRPr lang="en-US" sz="2000"/>
          </a:p>
          <a:p>
            <a:r>
              <a:rPr lang="en-US" sz="2200" smtClean="0"/>
              <a:t>Security/Anomaly Detection</a:t>
            </a:r>
          </a:p>
          <a:p>
            <a:endParaRPr lang="en-US" sz="2200"/>
          </a:p>
          <a:p>
            <a:r>
              <a:rPr lang="en-US" sz="2200" smtClean="0"/>
              <a:t>Site Reliability Engineering</a:t>
            </a:r>
          </a:p>
          <a:p>
            <a:endParaRPr lang="en-US" sz="2200" smtClean="0"/>
          </a:p>
          <a:p>
            <a:r>
              <a:rPr lang="en-US" sz="2200" smtClean="0"/>
              <a:t>NFV orchestration and optimization</a:t>
            </a:r>
          </a:p>
          <a:p>
            <a:endParaRPr lang="en-US" sz="2200" smtClean="0"/>
          </a:p>
          <a:p>
            <a:r>
              <a:rPr lang="en-US" sz="2200" smtClean="0"/>
              <a:t>New automation tools for DevOps</a:t>
            </a:r>
          </a:p>
          <a:p>
            <a:endParaRPr lang="en-US" sz="2200"/>
          </a:p>
          <a:p>
            <a:r>
              <a:rPr lang="en-US" sz="2200" smtClean="0"/>
              <a:t>Predicting and remediating problems mobile networks</a:t>
            </a:r>
          </a:p>
          <a:p>
            <a:endParaRPr lang="en-US" sz="2200" smtClean="0"/>
          </a:p>
          <a:p>
            <a:r>
              <a:rPr lang="en-US" sz="2200" smtClean="0"/>
              <a:t>Network control plane optimization</a:t>
            </a:r>
          </a:p>
          <a:p>
            <a:endParaRPr lang="en-US" sz="2200"/>
          </a:p>
          <a:p>
            <a:r>
              <a:rPr lang="en-US" sz="2200" smtClean="0"/>
              <a:t>Network Gamification</a:t>
            </a:r>
          </a:p>
          <a:p>
            <a:endParaRPr lang="en-US" sz="2200" smtClean="0"/>
          </a:p>
          <a:p>
            <a:r>
              <a:rPr lang="en-US" sz="2200" smtClean="0"/>
              <a:t>...</a:t>
            </a:r>
            <a:endParaRPr lang="en-US" sz="2200"/>
          </a:p>
          <a:p>
            <a:endParaRPr lang="en-US" sz="2000" smtClean="0"/>
          </a:p>
          <a:p>
            <a:pPr lvl="1"/>
            <a:endParaRPr lang="en-US" sz="2000" smtClean="0"/>
          </a:p>
          <a:p>
            <a:pPr lvl="1"/>
            <a:endParaRPr lang="en-US" sz="2000"/>
          </a:p>
          <a:p>
            <a:pPr lvl="1"/>
            <a:endParaRPr lang="en-US" sz="2000" smtClean="0"/>
          </a:p>
          <a:p>
            <a:pPr lvl="1"/>
            <a:endParaRPr lang="en-US" sz="2000" smtClean="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4989567" y="2207442"/>
            <a:ext cx="4048416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smtClean="0"/>
              <a:t>Importantly, we can use deep</a:t>
            </a:r>
          </a:p>
          <a:p>
            <a:r>
              <a:rPr lang="en-US" sz="2400"/>
              <a:t>n</a:t>
            </a:r>
            <a:r>
              <a:rPr lang="en-US" sz="2400" smtClean="0"/>
              <a:t>eural networks to capture </a:t>
            </a:r>
          </a:p>
          <a:p>
            <a:r>
              <a:rPr lang="en-US" sz="2400" smtClean="0"/>
              <a:t>intuition from experts in these </a:t>
            </a:r>
          </a:p>
          <a:p>
            <a:r>
              <a:rPr lang="en-US" sz="2400" smtClean="0"/>
              <a:t>problem domains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4786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/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http://www.1-4-5.net/~dmm/ml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0723" y="1554765"/>
            <a:ext cx="889327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Machine Learning is the way we are going to automate your automation.</a:t>
            </a:r>
          </a:p>
          <a:p>
            <a:endParaRPr lang="en-US" sz="4800" b="1" dirty="0"/>
          </a:p>
          <a:p>
            <a:r>
              <a:rPr lang="en-US" sz="2400" b="1" dirty="0" smtClean="0"/>
              <a:t>Chris Wright, RedHat CTO</a:t>
            </a:r>
            <a:r>
              <a:rPr lang="en-US" sz="2400" b="1" dirty="0"/>
              <a:t> </a:t>
            </a:r>
            <a:r>
              <a:rPr lang="en-US" sz="2400" dirty="0" smtClean="0">
                <a:hlinkClick r:id="" action="ppaction://noaction"/>
              </a:rPr>
              <a:t>#RHSummit</a:t>
            </a:r>
            <a:endParaRPr lang="en-US" sz="2800" dirty="0"/>
          </a:p>
          <a:p>
            <a:endParaRPr lang="en-US" sz="4800" b="1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953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Combining SDN and Machine 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9" y="1108364"/>
            <a:ext cx="7697043" cy="5227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336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 </a:t>
            </a:r>
            <a:r>
              <a:rPr lang="mr-IN">
                <a:hlinkClick r:id="rId3"/>
              </a:rPr>
              <a:t>https://arxiv.org/abs/1606.06222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"/>
            <a:ext cx="8229600" cy="1186804"/>
          </a:xfrm>
        </p:spPr>
        <p:txBody>
          <a:bodyPr>
            <a:noAutofit/>
          </a:bodyPr>
          <a:lstStyle/>
          <a:p>
            <a:r>
              <a:rPr lang="en-US" sz="3600"/>
              <a:t>Knowledge-Defined </a:t>
            </a:r>
            <a:r>
              <a:rPr lang="en-US" sz="3600" smtClean="0"/>
              <a:t>Networking</a:t>
            </a:r>
            <a:br>
              <a:rPr lang="en-US" sz="3600" smtClean="0"/>
            </a:br>
            <a:r>
              <a:rPr lang="en-US" sz="3200" smtClean="0"/>
              <a:t>Basic Control Loop</a:t>
            </a:r>
            <a:endParaRPr lang="en-US" sz="320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31</a:t>
            </a:fld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98" y="1380479"/>
            <a:ext cx="6926205" cy="5270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45262"/>
            <a:ext cx="2052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Graphic courtesy Albert Cabellos</a:t>
            </a:r>
            <a:endParaRPr lang="en-US" sz="1100"/>
          </a:p>
        </p:txBody>
      </p:sp>
      <p:grpSp>
        <p:nvGrpSpPr>
          <p:cNvPr id="11" name="Group 10"/>
          <p:cNvGrpSpPr/>
          <p:nvPr/>
        </p:nvGrpSpPr>
        <p:grpSpPr>
          <a:xfrm>
            <a:off x="249382" y="4946073"/>
            <a:ext cx="5860473" cy="1005787"/>
            <a:chOff x="249382" y="4946073"/>
            <a:chExt cx="5860473" cy="1005787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2743200" y="4946073"/>
              <a:ext cx="3366655" cy="682621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49382" y="5305529"/>
              <a:ext cx="268554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Note: There is hard coded</a:t>
              </a:r>
            </a:p>
            <a:p>
              <a:r>
                <a:rPr lang="en-US" dirty="0"/>
                <a:t>l</a:t>
              </a:r>
              <a:r>
                <a:rPr lang="en-US" dirty="0" smtClean="0"/>
                <a:t>ogic in this picture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3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961379"/>
          </a:xfrm>
        </p:spPr>
        <p:txBody>
          <a:bodyPr>
            <a:normAutofit fontScale="90000"/>
          </a:bodyPr>
          <a:lstStyle/>
          <a:p>
            <a:r>
              <a:rPr lang="en-US" smtClean="0"/>
              <a:t>Kinds of Applications We Are Doing?</a:t>
            </a:r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32</a:t>
            </a:fld>
            <a:endParaRPr lang="es-ES"/>
          </a:p>
        </p:txBody>
      </p:sp>
      <p:sp>
        <p:nvSpPr>
          <p:cNvPr id="41" name="CuadroTexto 40"/>
          <p:cNvSpPr txBox="1"/>
          <p:nvPr/>
        </p:nvSpPr>
        <p:spPr>
          <a:xfrm>
            <a:off x="4993423" y="1838861"/>
            <a:ext cx="34667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Hidden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Complex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Performance/Cost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discovery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7" y="1838861"/>
            <a:ext cx="4603488" cy="35030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38912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/>
              <a:t>Graphic courtesy Albert </a:t>
            </a:r>
            <a:r>
              <a:rPr lang="en-US" sz="1100" smtClean="0"/>
              <a:t>Cabellos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86315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mtClean="0"/>
              <a:t>Example: Can We Learn Optimal</a:t>
            </a:r>
            <a:r>
              <a:rPr lang="es-ES"/>
              <a:t> </a:t>
            </a:r>
            <a:r>
              <a:rPr lang="es-ES" smtClean="0"/>
              <a:t>Paths In An Overlay Network?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33</a:t>
            </a:fld>
            <a:endParaRPr lang="es-ES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50551" y="4375143"/>
            <a:ext cx="8242899" cy="2346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800" dirty="0"/>
              <a:t>Which egress/ingress links should overlay routers use?  E.g. </a:t>
            </a:r>
            <a:r>
              <a:rPr lang="en-US" sz="1800" b="1" dirty="0">
                <a:solidFill>
                  <a:srgbClr val="C00000"/>
                </a:solidFill>
              </a:rPr>
              <a:t>A</a:t>
            </a:r>
            <a:r>
              <a:rPr lang="en-US" sz="1800" dirty="0"/>
              <a:t> or </a:t>
            </a:r>
            <a:r>
              <a:rPr lang="en-US" sz="1800" b="1" dirty="0">
                <a:solidFill>
                  <a:srgbClr val="00B050"/>
                </a:solidFill>
              </a:rPr>
              <a:t>B </a:t>
            </a:r>
            <a:r>
              <a:rPr lang="en-US" sz="1800" b="1" dirty="0"/>
              <a:t>and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70C0"/>
                </a:solidFill>
              </a:rPr>
              <a:t>C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rgbClr val="000000"/>
                </a:solidFill>
              </a:rPr>
              <a:t>or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>
                <a:solidFill>
                  <a:schemeClr val="accent2"/>
                </a:solidFill>
              </a:rPr>
              <a:t>D</a:t>
            </a:r>
            <a:r>
              <a:rPr lang="en-US" sz="1800" dirty="0"/>
              <a:t>?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Underlay is assumed that has an arbitrary constant routing</a:t>
            </a:r>
          </a:p>
          <a:p>
            <a:pPr lvl="2"/>
            <a:r>
              <a:rPr lang="en-US" sz="1600">
                <a:solidFill>
                  <a:srgbClr val="FF0000"/>
                </a:solidFill>
              </a:rPr>
              <a:t>Underlay is assumed as hidden and </a:t>
            </a:r>
            <a:r>
              <a:rPr lang="en-US" sz="1600" smtClean="0">
                <a:solidFill>
                  <a:srgbClr val="FF0000"/>
                </a:solidFill>
              </a:rPr>
              <a:t>not under our control</a:t>
            </a:r>
            <a:endParaRPr lang="en-US" sz="1600">
              <a:solidFill>
                <a:srgbClr val="FF0000"/>
              </a:solidFill>
            </a:endParaRPr>
          </a:p>
          <a:p>
            <a:pPr lvl="2"/>
            <a:r>
              <a:rPr lang="en-US" sz="1600" dirty="0"/>
              <a:t>Overlay protocol is assumed to be able to choose egress and ingress links, we refer to this as routing policy</a:t>
            </a:r>
          </a:p>
          <a:p>
            <a:pPr lvl="1"/>
            <a:r>
              <a:rPr lang="en-US" sz="1800" b="1" dirty="0"/>
              <a:t>Goal: Achieve overall minimum </a:t>
            </a:r>
            <a:r>
              <a:rPr lang="en-US" sz="1800" b="1" dirty="0" smtClean="0"/>
              <a:t>latency between overlay nodes</a:t>
            </a:r>
            <a:endParaRPr lang="en-US" sz="1800" b="1" dirty="0"/>
          </a:p>
        </p:txBody>
      </p:sp>
      <p:sp>
        <p:nvSpPr>
          <p:cNvPr id="74" name="CuadroTexto 73"/>
          <p:cNvSpPr txBox="1"/>
          <p:nvPr/>
        </p:nvSpPr>
        <p:spPr>
          <a:xfrm>
            <a:off x="6183936" y="2682610"/>
            <a:ext cx="19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Unknown undelay </a:t>
            </a:r>
          </a:p>
          <a:p>
            <a:r>
              <a:rPr lang="en-US"/>
              <a:t>network</a:t>
            </a:r>
          </a:p>
        </p:txBody>
      </p:sp>
      <p:grpSp>
        <p:nvGrpSpPr>
          <p:cNvPr id="78" name="Agrupar 77"/>
          <p:cNvGrpSpPr/>
          <p:nvPr/>
        </p:nvGrpSpPr>
        <p:grpSpPr>
          <a:xfrm>
            <a:off x="1614362" y="1954519"/>
            <a:ext cx="3600488" cy="2370767"/>
            <a:chOff x="1551315" y="1610717"/>
            <a:chExt cx="4111618" cy="2681463"/>
          </a:xfrm>
        </p:grpSpPr>
        <p:grpSp>
          <p:nvGrpSpPr>
            <p:cNvPr id="41" name="Grupo 37"/>
            <p:cNvGrpSpPr/>
            <p:nvPr/>
          </p:nvGrpSpPr>
          <p:grpSpPr>
            <a:xfrm>
              <a:off x="1551315" y="1610717"/>
              <a:ext cx="4111618" cy="2681463"/>
              <a:chOff x="2767118" y="2564314"/>
              <a:chExt cx="3247300" cy="2269076"/>
            </a:xfrm>
          </p:grpSpPr>
          <p:grpSp>
            <p:nvGrpSpPr>
              <p:cNvPr id="42" name="Agrupar 57"/>
              <p:cNvGrpSpPr/>
              <p:nvPr/>
            </p:nvGrpSpPr>
            <p:grpSpPr>
              <a:xfrm>
                <a:off x="2767118" y="2564314"/>
                <a:ext cx="3247300" cy="2269076"/>
                <a:chOff x="1628683" y="2005596"/>
                <a:chExt cx="5493932" cy="4025505"/>
              </a:xfrm>
            </p:grpSpPr>
            <p:sp>
              <p:nvSpPr>
                <p:cNvPr id="45" name="Oval 11"/>
                <p:cNvSpPr/>
                <p:nvPr/>
              </p:nvSpPr>
              <p:spPr>
                <a:xfrm>
                  <a:off x="1944642" y="2127689"/>
                  <a:ext cx="5035137" cy="344969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200"/>
                </a:p>
              </p:txBody>
            </p:sp>
            <p:pic>
              <p:nvPicPr>
                <p:cNvPr id="46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2380" y="301077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371" y="260953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Imagen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6135" y="2005596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49" name="Imagen 4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8683" y="4101141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0" name="Imagen 4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1419" y="526310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1" name="Imagen 5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7872" y="465561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2" name="Imagen 5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7113" y="2419795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53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1641" y="361952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3074" y="422786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0568" y="3153584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1333" y="4337263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7" name="Conector recto 56"/>
                <p:cNvCxnSpPr/>
                <p:nvPr/>
              </p:nvCxnSpPr>
              <p:spPr>
                <a:xfrm flipV="1">
                  <a:off x="3693583" y="3915833"/>
                  <a:ext cx="349250" cy="3704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cto 57"/>
                <p:cNvCxnSpPr/>
                <p:nvPr/>
              </p:nvCxnSpPr>
              <p:spPr>
                <a:xfrm>
                  <a:off x="3613150" y="3285067"/>
                  <a:ext cx="440267" cy="3661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ector recto 58"/>
                <p:cNvCxnSpPr>
                  <a:endCxn id="53" idx="0"/>
                </p:cNvCxnSpPr>
                <p:nvPr/>
              </p:nvCxnSpPr>
              <p:spPr>
                <a:xfrm>
                  <a:off x="4104216" y="2961217"/>
                  <a:ext cx="134452" cy="65831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ector recto 59"/>
                <p:cNvCxnSpPr>
                  <a:stCxn id="47" idx="1"/>
                </p:cNvCxnSpPr>
                <p:nvPr/>
              </p:nvCxnSpPr>
              <p:spPr>
                <a:xfrm flipH="1">
                  <a:off x="3534834" y="2784708"/>
                  <a:ext cx="349537" cy="25270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cto 60"/>
                <p:cNvCxnSpPr>
                  <a:stCxn id="55" idx="1"/>
                </p:cNvCxnSpPr>
                <p:nvPr/>
              </p:nvCxnSpPr>
              <p:spPr>
                <a:xfrm flipH="1" flipV="1">
                  <a:off x="4406902" y="2829984"/>
                  <a:ext cx="683666" cy="4987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ector recto 61"/>
                <p:cNvCxnSpPr/>
                <p:nvPr/>
              </p:nvCxnSpPr>
              <p:spPr>
                <a:xfrm flipH="1" flipV="1">
                  <a:off x="4495802" y="3871384"/>
                  <a:ext cx="510115" cy="52069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ector recto 62"/>
                <p:cNvCxnSpPr>
                  <a:stCxn id="56" idx="1"/>
                </p:cNvCxnSpPr>
                <p:nvPr/>
              </p:nvCxnSpPr>
              <p:spPr>
                <a:xfrm flipH="1" flipV="1">
                  <a:off x="3769787" y="4404785"/>
                  <a:ext cx="1071546" cy="107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cto 63"/>
                <p:cNvCxnSpPr>
                  <a:stCxn id="56" idx="0"/>
                </p:cNvCxnSpPr>
                <p:nvPr/>
              </p:nvCxnSpPr>
              <p:spPr>
                <a:xfrm flipV="1">
                  <a:off x="5108360" y="3488268"/>
                  <a:ext cx="168494" cy="8489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cto 64"/>
                <p:cNvCxnSpPr>
                  <a:endCxn id="46" idx="2"/>
                </p:cNvCxnSpPr>
                <p:nvPr/>
              </p:nvCxnSpPr>
              <p:spPr>
                <a:xfrm flipH="1" flipV="1">
                  <a:off x="3369407" y="3361111"/>
                  <a:ext cx="71020" cy="8957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recto 65"/>
                <p:cNvCxnSpPr>
                  <a:endCxn id="54" idx="1"/>
                </p:cNvCxnSpPr>
                <p:nvPr/>
              </p:nvCxnSpPr>
              <p:spPr>
                <a:xfrm flipV="1">
                  <a:off x="2629743" y="4403032"/>
                  <a:ext cx="593331" cy="11203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ector recto 66"/>
                <p:cNvCxnSpPr/>
                <p:nvPr/>
              </p:nvCxnSpPr>
              <p:spPr>
                <a:xfrm flipV="1">
                  <a:off x="2645833" y="3291418"/>
                  <a:ext cx="508000" cy="9736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ector recto 67"/>
                <p:cNvCxnSpPr>
                  <a:stCxn id="51" idx="0"/>
                  <a:endCxn id="55" idx="3"/>
                </p:cNvCxnSpPr>
                <p:nvPr/>
              </p:nvCxnSpPr>
              <p:spPr>
                <a:xfrm flipH="1" flipV="1">
                  <a:off x="5624621" y="3328754"/>
                  <a:ext cx="716002" cy="1326865"/>
                </a:xfrm>
                <a:prstGeom prst="line">
                  <a:avLst/>
                </a:prstGeom>
                <a:ln w="38100" cmpd="sng">
                  <a:solidFill>
                    <a:schemeClr val="accent6"/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ctor recto 68"/>
                <p:cNvCxnSpPr/>
                <p:nvPr/>
              </p:nvCxnSpPr>
              <p:spPr>
                <a:xfrm>
                  <a:off x="5359400" y="4555068"/>
                  <a:ext cx="535517" cy="260349"/>
                </a:xfrm>
                <a:prstGeom prst="line">
                  <a:avLst/>
                </a:prstGeom>
                <a:ln w="38100" cmpd="sng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ector recto 69"/>
                <p:cNvCxnSpPr/>
                <p:nvPr/>
              </p:nvCxnSpPr>
              <p:spPr>
                <a:xfrm flipV="1">
                  <a:off x="5617634" y="2995083"/>
                  <a:ext cx="478366" cy="2942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ector recto 71"/>
                <p:cNvCxnSpPr/>
                <p:nvPr/>
              </p:nvCxnSpPr>
              <p:spPr>
                <a:xfrm>
                  <a:off x="3230034" y="2542119"/>
                  <a:ext cx="717549" cy="135464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ector recto 72"/>
                <p:cNvCxnSpPr>
                  <a:endCxn id="46" idx="0"/>
                </p:cNvCxnSpPr>
                <p:nvPr/>
              </p:nvCxnSpPr>
              <p:spPr>
                <a:xfrm>
                  <a:off x="3079750" y="2677583"/>
                  <a:ext cx="289657" cy="33318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CuadroTexto 42"/>
              <p:cNvSpPr txBox="1"/>
              <p:nvPr/>
            </p:nvSpPr>
            <p:spPr>
              <a:xfrm>
                <a:off x="3447684" y="2887060"/>
                <a:ext cx="273537" cy="32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C00000"/>
                    </a:solidFill>
                  </a:rPr>
                  <a:t>A</a:t>
                </a:r>
              </a:p>
            </p:txBody>
          </p:sp>
          <p:sp>
            <p:nvSpPr>
              <p:cNvPr id="44" name="CuadroTexto 43"/>
              <p:cNvSpPr txBox="1"/>
              <p:nvPr/>
            </p:nvSpPr>
            <p:spPr>
              <a:xfrm>
                <a:off x="3804577" y="2611205"/>
                <a:ext cx="267754" cy="324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00B050"/>
                    </a:solidFill>
                  </a:rPr>
                  <a:t>B</a:t>
                </a:r>
              </a:p>
            </p:txBody>
          </p:sp>
        </p:grpSp>
        <p:sp>
          <p:nvSpPr>
            <p:cNvPr id="76" name="CuadroTexto 75"/>
            <p:cNvSpPr txBox="1"/>
            <p:nvPr/>
          </p:nvSpPr>
          <p:spPr>
            <a:xfrm>
              <a:off x="4579327" y="3030268"/>
              <a:ext cx="335360" cy="382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1"/>
                  </a:solidFill>
                </a:rPr>
                <a:t>C</a:t>
              </a: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875431" y="2731373"/>
              <a:ext cx="359158" cy="382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ED7D31"/>
                  </a:solidFill>
                </a:rPr>
                <a:t>D</a:t>
              </a:r>
            </a:p>
          </p:txBody>
        </p:sp>
      </p:grpSp>
      <p:sp>
        <p:nvSpPr>
          <p:cNvPr id="40" name="Flecha izquierda 39"/>
          <p:cNvSpPr/>
          <p:nvPr/>
        </p:nvSpPr>
        <p:spPr>
          <a:xfrm>
            <a:off x="4980591" y="2847561"/>
            <a:ext cx="1122257" cy="386004"/>
          </a:xfrm>
          <a:prstGeom prst="leftArrow">
            <a:avLst>
              <a:gd name="adj1" fmla="val 236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Conector recto 74"/>
          <p:cNvCxnSpPr>
            <a:endCxn id="56" idx="2"/>
          </p:cNvCxnSpPr>
          <p:nvPr/>
        </p:nvCxnSpPr>
        <p:spPr>
          <a:xfrm flipV="1">
            <a:off x="3858109" y="3534049"/>
            <a:ext cx="36685" cy="3841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7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Optimizing Paths, cont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93376" y="1752413"/>
            <a:ext cx="4461724" cy="5014001"/>
          </a:xfrm>
        </p:spPr>
        <p:txBody>
          <a:bodyPr>
            <a:normAutofit fontScale="92500" lnSpcReduction="10000"/>
          </a:bodyPr>
          <a:lstStyle/>
          <a:p>
            <a:r>
              <a:rPr lang="es-ES" sz="2000" smtClean="0"/>
              <a:t>What </a:t>
            </a:r>
            <a:r>
              <a:rPr lang="es-ES" sz="2000" err="1" smtClean="0"/>
              <a:t>we</a:t>
            </a:r>
            <a:r>
              <a:rPr lang="es-ES" sz="2000" smtClean="0"/>
              <a:t> </a:t>
            </a:r>
            <a:r>
              <a:rPr lang="es-ES_tradnl" sz="2000" err="1" smtClean="0"/>
              <a:t>want</a:t>
            </a:r>
            <a:r>
              <a:rPr lang="es-ES" sz="2000" smtClean="0"/>
              <a:t> to </a:t>
            </a:r>
            <a:r>
              <a:rPr lang="es-ES" sz="2000" err="1" smtClean="0"/>
              <a:t>predict</a:t>
            </a:r>
            <a:endParaRPr lang="es-ES" sz="2000" smtClean="0"/>
          </a:p>
          <a:p>
            <a:pPr lvl="1"/>
            <a:r>
              <a:rPr lang="es-ES" sz="1600" err="1" smtClean="0"/>
              <a:t>For</a:t>
            </a:r>
            <a:r>
              <a:rPr lang="es-ES" sz="1600" smtClean="0"/>
              <a:t> a </a:t>
            </a:r>
            <a:r>
              <a:rPr lang="es-ES" sz="1600" err="1" smtClean="0"/>
              <a:t>given</a:t>
            </a:r>
            <a:r>
              <a:rPr lang="es-ES" sz="1600" smtClean="0"/>
              <a:t> </a:t>
            </a:r>
            <a:r>
              <a:rPr lang="es-ES" sz="1600" err="1" smtClean="0"/>
              <a:t>traffic</a:t>
            </a:r>
            <a:r>
              <a:rPr lang="es-ES" sz="1600" smtClean="0"/>
              <a:t> </a:t>
            </a:r>
            <a:r>
              <a:rPr lang="es-ES" sz="1600" err="1" smtClean="0"/>
              <a:t>matrix</a:t>
            </a:r>
            <a:r>
              <a:rPr lang="es-ES" sz="1600" smtClean="0"/>
              <a:t>, </a:t>
            </a:r>
            <a:r>
              <a:rPr lang="es-ES" sz="1600" err="1" smtClean="0"/>
              <a:t>predict</a:t>
            </a:r>
            <a:r>
              <a:rPr lang="es-ES" sz="1600" smtClean="0"/>
              <a:t> </a:t>
            </a:r>
            <a:r>
              <a:rPr lang="es-ES" sz="1600" err="1" smtClean="0"/>
              <a:t>the</a:t>
            </a:r>
            <a:r>
              <a:rPr lang="es-ES" sz="1600" smtClean="0"/>
              <a:t> </a:t>
            </a:r>
            <a:r>
              <a:rPr lang="es-ES" sz="1600" err="1" smtClean="0"/>
              <a:t>ingress</a:t>
            </a:r>
            <a:r>
              <a:rPr lang="es-ES" sz="1600" smtClean="0"/>
              <a:t>/</a:t>
            </a:r>
            <a:r>
              <a:rPr lang="es-ES" sz="1600" err="1" smtClean="0"/>
              <a:t>egress</a:t>
            </a:r>
            <a:r>
              <a:rPr lang="es-ES" sz="1600" smtClean="0"/>
              <a:t> link </a:t>
            </a:r>
            <a:r>
              <a:rPr lang="es-ES" sz="1600" err="1" smtClean="0"/>
              <a:t>configuration</a:t>
            </a:r>
            <a:r>
              <a:rPr lang="es-ES" sz="1600" smtClean="0"/>
              <a:t> </a:t>
            </a:r>
            <a:r>
              <a:rPr lang="es-ES" sz="1600" err="1" smtClean="0"/>
              <a:t>that</a:t>
            </a:r>
            <a:r>
              <a:rPr lang="es-ES" sz="1600" smtClean="0"/>
              <a:t> </a:t>
            </a:r>
            <a:r>
              <a:rPr lang="es-ES" sz="1600" err="1" smtClean="0">
                <a:solidFill>
                  <a:srgbClr val="FF0000"/>
                </a:solidFill>
              </a:rPr>
              <a:t>minimizes</a:t>
            </a:r>
            <a:r>
              <a:rPr lang="es-ES" sz="1600" smtClean="0">
                <a:solidFill>
                  <a:srgbClr val="FF0000"/>
                </a:solidFill>
              </a:rPr>
              <a:t> </a:t>
            </a:r>
            <a:r>
              <a:rPr lang="es-ES" sz="1600" err="1" smtClean="0"/>
              <a:t>delay</a:t>
            </a:r>
            <a:r>
              <a:rPr lang="es-ES" sz="1600" smtClean="0"/>
              <a:t> </a:t>
            </a:r>
            <a:r>
              <a:rPr lang="es-ES" sz="1600" err="1" smtClean="0"/>
              <a:t>between</a:t>
            </a:r>
            <a:r>
              <a:rPr lang="es-ES" sz="1600" smtClean="0"/>
              <a:t> </a:t>
            </a:r>
            <a:r>
              <a:rPr lang="es-ES" sz="1600" err="1" smtClean="0"/>
              <a:t>ingress</a:t>
            </a:r>
            <a:r>
              <a:rPr lang="es-ES" sz="1600" smtClean="0"/>
              <a:t> and </a:t>
            </a:r>
            <a:r>
              <a:rPr lang="es-ES" sz="1600" err="1" smtClean="0"/>
              <a:t>egress</a:t>
            </a:r>
            <a:endParaRPr lang="es-ES" sz="1600" smtClean="0"/>
          </a:p>
          <a:p>
            <a:pPr lvl="1"/>
            <a:endParaRPr lang="es-ES" sz="2000" smtClean="0"/>
          </a:p>
          <a:p>
            <a:r>
              <a:rPr lang="es-ES" sz="2000" smtClean="0"/>
              <a:t>Training Set</a:t>
            </a:r>
          </a:p>
          <a:p>
            <a:pPr lvl="1"/>
            <a:r>
              <a:rPr lang="es-ES" sz="1600" smtClean="0"/>
              <a:t>{(x</a:t>
            </a:r>
            <a:r>
              <a:rPr lang="es-ES" sz="1600" baseline="30000" smtClean="0"/>
              <a:t>(i)</a:t>
            </a:r>
            <a:r>
              <a:rPr lang="es-ES" sz="1600" smtClean="0"/>
              <a:t>,y</a:t>
            </a:r>
            <a:r>
              <a:rPr lang="es-ES" sz="1600" baseline="30000" smtClean="0"/>
              <a:t>(i)</a:t>
            </a:r>
            <a:r>
              <a:rPr lang="es-ES" sz="1600" smtClean="0"/>
              <a:t>)}, i = 1,</a:t>
            </a:r>
            <a:r>
              <a:rPr lang="mr-IN" sz="1600" smtClean="0"/>
              <a:t>…</a:t>
            </a:r>
            <a:r>
              <a:rPr lang="en-US" sz="1600" smtClean="0"/>
              <a:t>,N</a:t>
            </a:r>
            <a:endParaRPr lang="es-ES" sz="1600" smtClean="0"/>
          </a:p>
          <a:p>
            <a:pPr lvl="1"/>
            <a:r>
              <a:rPr lang="es-ES" sz="1600" smtClean="0"/>
              <a:t>x</a:t>
            </a:r>
            <a:r>
              <a:rPr lang="es-ES" sz="1600" baseline="30000" smtClean="0"/>
              <a:t>(i)</a:t>
            </a:r>
            <a:r>
              <a:rPr lang="es-ES" sz="1600" smtClean="0"/>
              <a:t> = (</a:t>
            </a:r>
            <a:r>
              <a:rPr lang="es-ES" sz="1600" err="1" smtClean="0"/>
              <a:t>src</a:t>
            </a:r>
            <a:r>
              <a:rPr lang="es-ES" sz="1600" baseline="30000" smtClean="0"/>
              <a:t>(i)</a:t>
            </a:r>
            <a:r>
              <a:rPr lang="es-ES" sz="1600" smtClean="0"/>
              <a:t>, </a:t>
            </a:r>
            <a:r>
              <a:rPr lang="es-ES" sz="1600" err="1" smtClean="0"/>
              <a:t>dst</a:t>
            </a:r>
            <a:r>
              <a:rPr lang="es-ES" sz="1600" baseline="30000" smtClean="0"/>
              <a:t>(i)</a:t>
            </a:r>
            <a:r>
              <a:rPr lang="es-ES" sz="1600" smtClean="0"/>
              <a:t>, </a:t>
            </a:r>
            <a:r>
              <a:rPr lang="es-ES" sz="1600" err="1" smtClean="0"/>
              <a:t>bandwitdth</a:t>
            </a:r>
            <a:r>
              <a:rPr lang="es-ES" sz="1600" baseline="30000" smtClean="0"/>
              <a:t>(i)</a:t>
            </a:r>
            <a:r>
              <a:rPr lang="es-ES" sz="1600" smtClean="0"/>
              <a:t>)</a:t>
            </a:r>
          </a:p>
          <a:p>
            <a:pPr lvl="1"/>
            <a:r>
              <a:rPr lang="es-ES" sz="1600" smtClean="0"/>
              <a:t>y</a:t>
            </a:r>
            <a:r>
              <a:rPr lang="es-ES" sz="1600" baseline="30000" smtClean="0"/>
              <a:t>(i)</a:t>
            </a:r>
            <a:r>
              <a:rPr lang="es-ES" sz="1600" smtClean="0"/>
              <a:t> = </a:t>
            </a:r>
            <a:r>
              <a:rPr lang="es-ES" sz="1600" err="1" smtClean="0"/>
              <a:t>delay</a:t>
            </a:r>
            <a:r>
              <a:rPr lang="es-ES" sz="1600" baseline="30000" smtClean="0"/>
              <a:t>(i)</a:t>
            </a:r>
            <a:endParaRPr lang="es-ES" sz="1600" smtClean="0"/>
          </a:p>
          <a:p>
            <a:pPr lvl="1"/>
            <a:r>
              <a:rPr lang="es-ES" sz="1600" err="1" smtClean="0"/>
              <a:t>Loss</a:t>
            </a:r>
            <a:r>
              <a:rPr lang="es-ES" sz="1600" smtClean="0"/>
              <a:t> </a:t>
            </a:r>
            <a:r>
              <a:rPr lang="es-ES" sz="1600" err="1" smtClean="0"/>
              <a:t>function</a:t>
            </a:r>
            <a:r>
              <a:rPr lang="es-ES" sz="1600" smtClean="0"/>
              <a:t>:  sum of </a:t>
            </a:r>
            <a:r>
              <a:rPr lang="es-ES" sz="1600" err="1" smtClean="0"/>
              <a:t>delays</a:t>
            </a:r>
            <a:r>
              <a:rPr lang="es-ES" sz="1600" smtClean="0"/>
              <a:t> (</a:t>
            </a:r>
            <a:r>
              <a:rPr lang="es-ES" sz="1600" err="1" smtClean="0"/>
              <a:t>minimize</a:t>
            </a:r>
            <a:r>
              <a:rPr lang="es-ES" sz="1600" smtClean="0"/>
              <a:t> </a:t>
            </a:r>
            <a:r>
              <a:rPr lang="es-ES" sz="1600" err="1" smtClean="0"/>
              <a:t>this</a:t>
            </a:r>
            <a:r>
              <a:rPr lang="es-ES" sz="1600" smtClean="0"/>
              <a:t>)</a:t>
            </a:r>
          </a:p>
          <a:p>
            <a:pPr lvl="1"/>
            <a:r>
              <a:rPr lang="es-ES" sz="1600" err="1" smtClean="0"/>
              <a:t>Learn</a:t>
            </a:r>
            <a:r>
              <a:rPr lang="es-ES" sz="1600" smtClean="0"/>
              <a:t> </a:t>
            </a:r>
            <a:r>
              <a:rPr lang="es-ES" sz="1600" i="1" smtClean="0">
                <a:solidFill>
                  <a:srgbClr val="FF0000"/>
                </a:solidFill>
              </a:rPr>
              <a:t>f</a:t>
            </a:r>
            <a:r>
              <a:rPr lang="es-ES" sz="1600" smtClean="0">
                <a:solidFill>
                  <a:srgbClr val="FF0000"/>
                </a:solidFill>
              </a:rPr>
              <a:t>: </a:t>
            </a:r>
            <a:r>
              <a:rPr lang="es-ES" sz="1600" smtClean="0"/>
              <a:t>X </a:t>
            </a:r>
            <a:r>
              <a:rPr lang="es-ES" sz="1600" smtClean="0">
                <a:sym typeface="Wingdings"/>
              </a:rPr>
              <a:t> Y </a:t>
            </a:r>
          </a:p>
          <a:p>
            <a:pPr lvl="1"/>
            <a:r>
              <a:rPr lang="es-ES" sz="1600" smtClean="0"/>
              <a:t>y</a:t>
            </a:r>
            <a:r>
              <a:rPr lang="es-ES" sz="1600" baseline="30000" smtClean="0"/>
              <a:t>(i)</a:t>
            </a:r>
            <a:r>
              <a:rPr lang="es-ES" sz="1600" smtClean="0"/>
              <a:t> = </a:t>
            </a:r>
            <a:r>
              <a:rPr lang="es-ES" sz="1600" i="1" smtClean="0">
                <a:solidFill>
                  <a:srgbClr val="FF0000"/>
                </a:solidFill>
              </a:rPr>
              <a:t>f</a:t>
            </a:r>
            <a:r>
              <a:rPr lang="es-ES" sz="1600" smtClean="0"/>
              <a:t>(x</a:t>
            </a:r>
            <a:r>
              <a:rPr lang="es-ES" sz="1600" baseline="30000" smtClean="0"/>
              <a:t>(i)</a:t>
            </a:r>
            <a:r>
              <a:rPr lang="es-ES" sz="1600" smtClean="0"/>
              <a:t>)</a:t>
            </a:r>
          </a:p>
          <a:p>
            <a:pPr lvl="1"/>
            <a:r>
              <a:rPr lang="es-ES" sz="1600" err="1" smtClean="0"/>
              <a:t>For</a:t>
            </a:r>
            <a:r>
              <a:rPr lang="es-ES" sz="1600" smtClean="0"/>
              <a:t> a new </a:t>
            </a:r>
            <a:r>
              <a:rPr lang="es-ES" sz="1600" b="1" smtClean="0"/>
              <a:t>x </a:t>
            </a:r>
            <a:r>
              <a:rPr lang="es-ES" sz="1600" err="1" smtClean="0"/>
              <a:t>predict</a:t>
            </a:r>
            <a:r>
              <a:rPr lang="es-ES" sz="1600" smtClean="0"/>
              <a:t> </a:t>
            </a:r>
            <a:r>
              <a:rPr lang="es-ES" sz="1600" b="1" smtClean="0"/>
              <a:t>y</a:t>
            </a:r>
          </a:p>
          <a:p>
            <a:pPr lvl="1"/>
            <a:endParaRPr lang="es-ES" sz="1600" smtClean="0"/>
          </a:p>
          <a:p>
            <a:r>
              <a:rPr lang="es-ES" sz="2000" err="1" smtClean="0"/>
              <a:t>Models</a:t>
            </a:r>
            <a:endParaRPr lang="es-ES" sz="2000" smtClean="0"/>
          </a:p>
          <a:p>
            <a:pPr lvl="1"/>
            <a:r>
              <a:rPr lang="es-ES" sz="1600" smtClean="0"/>
              <a:t>Neural Network</a:t>
            </a:r>
          </a:p>
          <a:p>
            <a:pPr lvl="1"/>
            <a:r>
              <a:rPr lang="es-ES" sz="1600" smtClean="0"/>
              <a:t>SVM</a:t>
            </a:r>
          </a:p>
          <a:p>
            <a:pPr lvl="1"/>
            <a:r>
              <a:rPr lang="es-ES" sz="1600" err="1" smtClean="0"/>
              <a:t>Polynomial</a:t>
            </a:r>
            <a:r>
              <a:rPr lang="es-ES" sz="1600" smtClean="0"/>
              <a:t> </a:t>
            </a:r>
            <a:r>
              <a:rPr lang="es-ES" sz="1600" err="1" smtClean="0"/>
              <a:t>Regession</a:t>
            </a:r>
            <a:endParaRPr lang="es-ES" sz="160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34</a:t>
            </a:fld>
            <a:endParaRPr lang="es-ES"/>
          </a:p>
        </p:txBody>
      </p:sp>
      <p:grpSp>
        <p:nvGrpSpPr>
          <p:cNvPr id="47" name="Group 46"/>
          <p:cNvGrpSpPr/>
          <p:nvPr/>
        </p:nvGrpSpPr>
        <p:grpSpPr>
          <a:xfrm>
            <a:off x="397681" y="2241648"/>
            <a:ext cx="4119612" cy="4035531"/>
            <a:chOff x="397681" y="1965220"/>
            <a:chExt cx="4119612" cy="4035531"/>
          </a:xfrm>
        </p:grpSpPr>
        <p:grpSp>
          <p:nvGrpSpPr>
            <p:cNvPr id="5" name="Grupo 33"/>
            <p:cNvGrpSpPr/>
            <p:nvPr/>
          </p:nvGrpSpPr>
          <p:grpSpPr>
            <a:xfrm>
              <a:off x="397681" y="1975666"/>
              <a:ext cx="3624519" cy="4025085"/>
              <a:chOff x="1857022" y="1408752"/>
              <a:chExt cx="4842229" cy="4770516"/>
            </a:xfrm>
          </p:grpSpPr>
          <p:grpSp>
            <p:nvGrpSpPr>
              <p:cNvPr id="6" name="Agrupar 57"/>
              <p:cNvGrpSpPr/>
              <p:nvPr/>
            </p:nvGrpSpPr>
            <p:grpSpPr>
              <a:xfrm>
                <a:off x="2369517" y="3153834"/>
                <a:ext cx="4329734" cy="3025434"/>
                <a:chOff x="1628683" y="2005596"/>
                <a:chExt cx="5493932" cy="4025505"/>
              </a:xfrm>
            </p:grpSpPr>
            <p:sp>
              <p:nvSpPr>
                <p:cNvPr id="8" name="Oval 11"/>
                <p:cNvSpPr/>
                <p:nvPr/>
              </p:nvSpPr>
              <p:spPr>
                <a:xfrm>
                  <a:off x="1944642" y="2127689"/>
                  <a:ext cx="5035137" cy="344969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9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2380" y="301077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371" y="260953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Imagen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6135" y="2005596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2" name="Imagen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8683" y="4101141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1419" y="526310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4" name="Imagen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7872" y="465561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7113" y="2419795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6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1641" y="361952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3074" y="422786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0568" y="3153584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1333" y="4337263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0" name="Conector recto 19"/>
                <p:cNvCxnSpPr/>
                <p:nvPr/>
              </p:nvCxnSpPr>
              <p:spPr>
                <a:xfrm flipV="1">
                  <a:off x="3693583" y="3915833"/>
                  <a:ext cx="349250" cy="3704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ector recto 20"/>
                <p:cNvCxnSpPr/>
                <p:nvPr/>
              </p:nvCxnSpPr>
              <p:spPr>
                <a:xfrm>
                  <a:off x="3613150" y="3285067"/>
                  <a:ext cx="440267" cy="3661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ector recto 21"/>
                <p:cNvCxnSpPr>
                  <a:endCxn id="16" idx="0"/>
                </p:cNvCxnSpPr>
                <p:nvPr/>
              </p:nvCxnSpPr>
              <p:spPr>
                <a:xfrm>
                  <a:off x="4104216" y="2961217"/>
                  <a:ext cx="134452" cy="65831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22"/>
                <p:cNvCxnSpPr>
                  <a:stCxn id="10" idx="1"/>
                </p:cNvCxnSpPr>
                <p:nvPr/>
              </p:nvCxnSpPr>
              <p:spPr>
                <a:xfrm flipH="1">
                  <a:off x="3534834" y="2784708"/>
                  <a:ext cx="349537" cy="25270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recto 23"/>
                <p:cNvCxnSpPr>
                  <a:stCxn id="18" idx="1"/>
                </p:cNvCxnSpPr>
                <p:nvPr/>
              </p:nvCxnSpPr>
              <p:spPr>
                <a:xfrm flipH="1" flipV="1">
                  <a:off x="4406902" y="2829984"/>
                  <a:ext cx="683666" cy="4987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/>
                <p:cNvCxnSpPr/>
                <p:nvPr/>
              </p:nvCxnSpPr>
              <p:spPr>
                <a:xfrm flipH="1" flipV="1">
                  <a:off x="4495802" y="3871384"/>
                  <a:ext cx="510115" cy="52069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/>
                <p:cNvCxnSpPr>
                  <a:stCxn id="19" idx="1"/>
                </p:cNvCxnSpPr>
                <p:nvPr/>
              </p:nvCxnSpPr>
              <p:spPr>
                <a:xfrm flipH="1" flipV="1">
                  <a:off x="3769787" y="4404785"/>
                  <a:ext cx="1071546" cy="107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/>
                <p:cNvCxnSpPr>
                  <a:stCxn id="19" idx="0"/>
                </p:cNvCxnSpPr>
                <p:nvPr/>
              </p:nvCxnSpPr>
              <p:spPr>
                <a:xfrm flipV="1">
                  <a:off x="5108360" y="3488268"/>
                  <a:ext cx="168494" cy="8489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ector recto 27"/>
                <p:cNvCxnSpPr>
                  <a:endCxn id="9" idx="2"/>
                </p:cNvCxnSpPr>
                <p:nvPr/>
              </p:nvCxnSpPr>
              <p:spPr>
                <a:xfrm flipH="1" flipV="1">
                  <a:off x="3369407" y="3361111"/>
                  <a:ext cx="71020" cy="8957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28"/>
                <p:cNvCxnSpPr>
                  <a:endCxn id="17" idx="1"/>
                </p:cNvCxnSpPr>
                <p:nvPr/>
              </p:nvCxnSpPr>
              <p:spPr>
                <a:xfrm flipV="1">
                  <a:off x="2629743" y="4403032"/>
                  <a:ext cx="593331" cy="11203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recto 29"/>
                <p:cNvCxnSpPr/>
                <p:nvPr/>
              </p:nvCxnSpPr>
              <p:spPr>
                <a:xfrm flipV="1">
                  <a:off x="2645833" y="3291418"/>
                  <a:ext cx="508000" cy="9736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recto 30"/>
                <p:cNvCxnSpPr/>
                <p:nvPr/>
              </p:nvCxnSpPr>
              <p:spPr>
                <a:xfrm flipV="1">
                  <a:off x="4730750" y="4660902"/>
                  <a:ext cx="279400" cy="66251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cto 31"/>
                <p:cNvCxnSpPr/>
                <p:nvPr/>
              </p:nvCxnSpPr>
              <p:spPr>
                <a:xfrm>
                  <a:off x="5359400" y="4555068"/>
                  <a:ext cx="535517" cy="26034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/>
                <p:cNvCxnSpPr/>
                <p:nvPr/>
              </p:nvCxnSpPr>
              <p:spPr>
                <a:xfrm flipV="1">
                  <a:off x="5617634" y="2995083"/>
                  <a:ext cx="478366" cy="2942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cto 33"/>
                <p:cNvCxnSpPr/>
                <p:nvPr/>
              </p:nvCxnSpPr>
              <p:spPr>
                <a:xfrm flipV="1">
                  <a:off x="5291667" y="3111500"/>
                  <a:ext cx="920750" cy="123825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34"/>
                <p:cNvCxnSpPr/>
                <p:nvPr/>
              </p:nvCxnSpPr>
              <p:spPr>
                <a:xfrm>
                  <a:off x="3230034" y="2542119"/>
                  <a:ext cx="717549" cy="13546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cto 35"/>
                <p:cNvCxnSpPr>
                  <a:endCxn id="9" idx="0"/>
                </p:cNvCxnSpPr>
                <p:nvPr/>
              </p:nvCxnSpPr>
              <p:spPr>
                <a:xfrm>
                  <a:off x="3079750" y="2677583"/>
                  <a:ext cx="289657" cy="33318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Proceso alternativo 6"/>
              <p:cNvSpPr/>
              <p:nvPr/>
            </p:nvSpPr>
            <p:spPr>
              <a:xfrm>
                <a:off x="1857022" y="1408752"/>
                <a:ext cx="2782079" cy="1074850"/>
              </a:xfrm>
              <a:prstGeom prst="flowChartAlternateProcess">
                <a:avLst/>
              </a:prstGeom>
              <a:solidFill>
                <a:srgbClr val="23343A"/>
              </a:solidFill>
              <a:ln w="38100" cap="flat" cmpd="sng" algn="ctr">
                <a:noFill/>
                <a:prstDash val="solid"/>
              </a:ln>
              <a:effectLst/>
            </p:spPr>
            <p:txBody>
              <a:bodyPr vert="horz" lIns="91440" tIns="91440" rIns="91440" bIns="91440" rtlCol="0" anchor="ctr"/>
              <a:lstStyle/>
              <a:p>
                <a:pPr algn="ctr" defTabSz="914400">
                  <a:lnSpc>
                    <a:spcPts val="1720"/>
                  </a:lnSpc>
                  <a:buClr>
                    <a:srgbClr val="FFFFFF"/>
                  </a:buClr>
                </a:pPr>
                <a:r>
                  <a:rPr lang="es-ES" sz="2000" b="1" kern="0">
                    <a:solidFill>
                      <a:schemeClr val="bg1"/>
                    </a:solidFill>
                    <a:latin typeface="Calibri"/>
                    <a:cs typeface="Arial Unicode MS" pitchFamily="34" charset="-128"/>
                  </a:rPr>
                  <a:t>SDN </a:t>
                </a:r>
                <a:r>
                  <a:rPr lang="es-ES" sz="2000" b="1" kern="0" err="1">
                    <a:solidFill>
                      <a:schemeClr val="bg1"/>
                    </a:solidFill>
                    <a:latin typeface="Calibri"/>
                    <a:cs typeface="Arial Unicode MS" pitchFamily="34" charset="-128"/>
                  </a:rPr>
                  <a:t>Controller</a:t>
                </a:r>
                <a:endParaRPr lang="es-ES" sz="2000" b="1" kern="0">
                  <a:solidFill>
                    <a:schemeClr val="bg1"/>
                  </a:solidFill>
                  <a:latin typeface="Calibri"/>
                  <a:cs typeface="Arial Unicode MS" pitchFamily="34" charset="-128"/>
                </a:endParaRPr>
              </a:p>
            </p:txBody>
          </p:sp>
        </p:grpSp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2174" y="1965220"/>
              <a:ext cx="797839" cy="1047323"/>
            </a:xfrm>
            <a:prstGeom prst="rect">
              <a:avLst/>
            </a:prstGeom>
          </p:spPr>
        </p:pic>
        <p:sp>
          <p:nvSpPr>
            <p:cNvPr id="38" name="Forma libre 37"/>
            <p:cNvSpPr/>
            <p:nvPr/>
          </p:nvSpPr>
          <p:spPr>
            <a:xfrm>
              <a:off x="793190" y="3590138"/>
              <a:ext cx="3273675" cy="1910613"/>
            </a:xfrm>
            <a:custGeom>
              <a:avLst/>
              <a:gdLst>
                <a:gd name="connsiteX0" fmla="*/ 0 w 4116716"/>
                <a:gd name="connsiteY0" fmla="*/ 0 h 2131491"/>
                <a:gd name="connsiteX1" fmla="*/ 832102 w 4116716"/>
                <a:gd name="connsiteY1" fmla="*/ 116794 h 2131491"/>
                <a:gd name="connsiteX2" fmla="*/ 1284649 w 4116716"/>
                <a:gd name="connsiteY2" fmla="*/ 700764 h 2131491"/>
                <a:gd name="connsiteX3" fmla="*/ 1956170 w 4116716"/>
                <a:gd name="connsiteY3" fmla="*/ 1124142 h 2131491"/>
                <a:gd name="connsiteX4" fmla="*/ 2525503 w 4116716"/>
                <a:gd name="connsiteY4" fmla="*/ 1635116 h 2131491"/>
                <a:gd name="connsiteX5" fmla="*/ 4116716 w 4116716"/>
                <a:gd name="connsiteY5" fmla="*/ 2131491 h 213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6716" h="2131491">
                  <a:moveTo>
                    <a:pt x="0" y="0"/>
                  </a:moveTo>
                  <a:cubicBezTo>
                    <a:pt x="308997" y="0"/>
                    <a:pt x="617994" y="0"/>
                    <a:pt x="832102" y="116794"/>
                  </a:cubicBezTo>
                  <a:cubicBezTo>
                    <a:pt x="1046210" y="233588"/>
                    <a:pt x="1097304" y="532873"/>
                    <a:pt x="1284649" y="700764"/>
                  </a:cubicBezTo>
                  <a:cubicBezTo>
                    <a:pt x="1471994" y="868655"/>
                    <a:pt x="1749361" y="968417"/>
                    <a:pt x="1956170" y="1124142"/>
                  </a:cubicBezTo>
                  <a:cubicBezTo>
                    <a:pt x="2162979" y="1279867"/>
                    <a:pt x="2165412" y="1467225"/>
                    <a:pt x="2525503" y="1635116"/>
                  </a:cubicBezTo>
                  <a:cubicBezTo>
                    <a:pt x="2885594" y="1803007"/>
                    <a:pt x="3501155" y="1967249"/>
                    <a:pt x="4116716" y="2131491"/>
                  </a:cubicBezTo>
                </a:path>
              </a:pathLst>
            </a:custGeom>
            <a:noFill/>
            <a:ln w="57150" cmpd="sng">
              <a:solidFill>
                <a:srgbClr val="008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Forma libre 38"/>
            <p:cNvSpPr/>
            <p:nvPr/>
          </p:nvSpPr>
          <p:spPr>
            <a:xfrm>
              <a:off x="549405" y="3550879"/>
              <a:ext cx="3482632" cy="1661971"/>
            </a:xfrm>
            <a:custGeom>
              <a:avLst/>
              <a:gdLst>
                <a:gd name="connsiteX0" fmla="*/ 0 w 4379485"/>
                <a:gd name="connsiteY0" fmla="*/ 1854105 h 1854105"/>
                <a:gd name="connsiteX1" fmla="*/ 1386837 w 4379485"/>
                <a:gd name="connsiteY1" fmla="*/ 1605918 h 1854105"/>
                <a:gd name="connsiteX2" fmla="*/ 2145948 w 4379485"/>
                <a:gd name="connsiteY2" fmla="*/ 1138742 h 1854105"/>
                <a:gd name="connsiteX3" fmla="*/ 2817469 w 4379485"/>
                <a:gd name="connsiteY3" fmla="*/ 1635116 h 1854105"/>
                <a:gd name="connsiteX4" fmla="*/ 4379485 w 4379485"/>
                <a:gd name="connsiteY4" fmla="*/ 0 h 185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485" h="1854105">
                  <a:moveTo>
                    <a:pt x="0" y="1854105"/>
                  </a:moveTo>
                  <a:cubicBezTo>
                    <a:pt x="514589" y="1789625"/>
                    <a:pt x="1029179" y="1725145"/>
                    <a:pt x="1386837" y="1605918"/>
                  </a:cubicBezTo>
                  <a:cubicBezTo>
                    <a:pt x="1744495" y="1486691"/>
                    <a:pt x="1907509" y="1133876"/>
                    <a:pt x="2145948" y="1138742"/>
                  </a:cubicBezTo>
                  <a:cubicBezTo>
                    <a:pt x="2384387" y="1143608"/>
                    <a:pt x="2445213" y="1824906"/>
                    <a:pt x="2817469" y="1635116"/>
                  </a:cubicBezTo>
                  <a:cubicBezTo>
                    <a:pt x="3189725" y="1445326"/>
                    <a:pt x="4379485" y="0"/>
                    <a:pt x="4379485" y="0"/>
                  </a:cubicBezTo>
                </a:path>
              </a:pathLst>
            </a:cu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Flecha derecha 40"/>
            <p:cNvSpPr/>
            <p:nvPr/>
          </p:nvSpPr>
          <p:spPr>
            <a:xfrm rot="16200000">
              <a:off x="3271645" y="3165488"/>
              <a:ext cx="824159" cy="27924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Flecha derecha 41"/>
            <p:cNvSpPr/>
            <p:nvPr/>
          </p:nvSpPr>
          <p:spPr>
            <a:xfrm rot="10800000">
              <a:off x="2478348" y="2290989"/>
              <a:ext cx="824159" cy="27924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Flecha derecha 42"/>
            <p:cNvSpPr/>
            <p:nvPr/>
          </p:nvSpPr>
          <p:spPr>
            <a:xfrm rot="5400000">
              <a:off x="1118378" y="3083683"/>
              <a:ext cx="678563" cy="279245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3854845" y="3127236"/>
              <a:ext cx="662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/>
                <a:t>Train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2629229" y="2577021"/>
              <a:ext cx="792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err="1"/>
                <a:t>Model</a:t>
              </a:r>
              <a:endParaRPr lang="es-ES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1628778" y="2999658"/>
              <a:ext cx="103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err="1"/>
                <a:t>Optimize</a:t>
              </a:r>
              <a:endParaRPr lang="es-E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-16539" y="65389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smtClean="0">
                <a:hlinkClick r:id="rId5"/>
              </a:rPr>
              <a:t>http://knowledgedefinednetworking.org/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1270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err="1" smtClean="0"/>
              <a:t>Simulation</a:t>
            </a:r>
            <a:r>
              <a:rPr lang="es-ES" smtClean="0"/>
              <a:t>: MSE vs. Training Set </a:t>
            </a:r>
            <a:r>
              <a:rPr lang="es-ES" err="1"/>
              <a:t>S</a:t>
            </a:r>
            <a:r>
              <a:rPr lang="es-ES" err="1" smtClean="0"/>
              <a:t>ize</a:t>
            </a:r>
            <a:r>
              <a:rPr lang="es-ES"/>
              <a:t/>
            </a:r>
            <a:br>
              <a:rPr lang="es-ES"/>
            </a:br>
            <a:r>
              <a:rPr lang="es-ES" sz="3100" smtClean="0"/>
              <a:t>(</a:t>
            </a:r>
            <a:r>
              <a:rPr lang="es-ES" sz="3100" err="1" smtClean="0"/>
              <a:t>Scale</a:t>
            </a:r>
            <a:r>
              <a:rPr lang="es-ES" sz="3100" smtClean="0"/>
              <a:t>-free</a:t>
            </a:r>
            <a:r>
              <a:rPr lang="es-ES" sz="3100"/>
              <a:t>, </a:t>
            </a:r>
            <a:r>
              <a:rPr lang="es-ES" sz="3100" err="1" smtClean="0"/>
              <a:t>Poisson</a:t>
            </a:r>
            <a:r>
              <a:rPr lang="es-ES" sz="3100" smtClean="0"/>
              <a:t> </a:t>
            </a:r>
            <a:r>
              <a:rPr lang="es-ES" sz="3100" err="1"/>
              <a:t>traffic</a:t>
            </a:r>
            <a:r>
              <a:rPr lang="es-ES" sz="3100"/>
              <a:t>, 9 </a:t>
            </a:r>
            <a:r>
              <a:rPr lang="es-ES" sz="3100" smtClean="0"/>
              <a:t>Active </a:t>
            </a:r>
            <a:r>
              <a:rPr lang="es-ES" sz="3100" err="1"/>
              <a:t>stations</a:t>
            </a:r>
            <a:r>
              <a:rPr lang="es-ES" sz="3100"/>
              <a:t>)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35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21" y="1554163"/>
            <a:ext cx="7763958" cy="53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 smtClean="0"/>
              <a:t>System</a:t>
            </a:r>
            <a:r>
              <a:rPr lang="es-ES" smtClean="0"/>
              <a:t> View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3277C-3D6D-3347-A79B-02D12C81B4FA}" type="slidenum">
              <a:rPr lang="es-ES" smtClean="0"/>
              <a:t>36</a:t>
            </a:fld>
            <a:endParaRPr lang="es-ES"/>
          </a:p>
        </p:txBody>
      </p:sp>
      <p:grpSp>
        <p:nvGrpSpPr>
          <p:cNvPr id="5" name="Agrupar 4"/>
          <p:cNvGrpSpPr/>
          <p:nvPr/>
        </p:nvGrpSpPr>
        <p:grpSpPr>
          <a:xfrm>
            <a:off x="800632" y="4400525"/>
            <a:ext cx="2549140" cy="1388087"/>
            <a:chOff x="1551315" y="1610717"/>
            <a:chExt cx="4111618" cy="2681463"/>
          </a:xfrm>
        </p:grpSpPr>
        <p:grpSp>
          <p:nvGrpSpPr>
            <p:cNvPr id="6" name="Grupo 37"/>
            <p:cNvGrpSpPr/>
            <p:nvPr/>
          </p:nvGrpSpPr>
          <p:grpSpPr>
            <a:xfrm>
              <a:off x="1551315" y="1610717"/>
              <a:ext cx="4111618" cy="2681463"/>
              <a:chOff x="2767118" y="2564314"/>
              <a:chExt cx="3247300" cy="2269076"/>
            </a:xfrm>
          </p:grpSpPr>
          <p:grpSp>
            <p:nvGrpSpPr>
              <p:cNvPr id="9" name="Agrupar 57"/>
              <p:cNvGrpSpPr/>
              <p:nvPr/>
            </p:nvGrpSpPr>
            <p:grpSpPr>
              <a:xfrm>
                <a:off x="2767118" y="2564314"/>
                <a:ext cx="3247300" cy="2269076"/>
                <a:chOff x="1628683" y="2005596"/>
                <a:chExt cx="5493932" cy="4025505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944642" y="2127689"/>
                  <a:ext cx="5035137" cy="344969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200"/>
                </a:p>
              </p:txBody>
            </p:sp>
            <p:pic>
              <p:nvPicPr>
                <p:cNvPr id="13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2380" y="301077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4371" y="260953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36135" y="2005596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6" name="Imagen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8683" y="4101141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1419" y="526310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8" name="Imagen 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97872" y="4655618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7113" y="2419795"/>
                  <a:ext cx="1085502" cy="767993"/>
                </a:xfrm>
                <a:prstGeom prst="rect">
                  <a:avLst/>
                </a:prstGeom>
              </p:spPr>
            </p:pic>
            <p:pic>
              <p:nvPicPr>
                <p:cNvPr id="20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71641" y="3619528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23074" y="4227862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0568" y="3153584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 descr="Router symbol by cyberscooty - 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41333" y="4337263"/>
                  <a:ext cx="534054" cy="350339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4" name="Conector recto 23"/>
                <p:cNvCxnSpPr/>
                <p:nvPr/>
              </p:nvCxnSpPr>
              <p:spPr>
                <a:xfrm flipV="1">
                  <a:off x="3693583" y="3915833"/>
                  <a:ext cx="349250" cy="3704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ector recto 24"/>
                <p:cNvCxnSpPr/>
                <p:nvPr/>
              </p:nvCxnSpPr>
              <p:spPr>
                <a:xfrm>
                  <a:off x="3613150" y="3285067"/>
                  <a:ext cx="440267" cy="36618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ector recto 25"/>
                <p:cNvCxnSpPr>
                  <a:endCxn id="20" idx="0"/>
                </p:cNvCxnSpPr>
                <p:nvPr/>
              </p:nvCxnSpPr>
              <p:spPr>
                <a:xfrm>
                  <a:off x="4104216" y="2961217"/>
                  <a:ext cx="134452" cy="65831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/>
                <p:cNvCxnSpPr>
                  <a:stCxn id="14" idx="1"/>
                </p:cNvCxnSpPr>
                <p:nvPr/>
              </p:nvCxnSpPr>
              <p:spPr>
                <a:xfrm flipH="1">
                  <a:off x="3534834" y="2784708"/>
                  <a:ext cx="349537" cy="25270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ector recto 27"/>
                <p:cNvCxnSpPr>
                  <a:stCxn id="22" idx="1"/>
                </p:cNvCxnSpPr>
                <p:nvPr/>
              </p:nvCxnSpPr>
              <p:spPr>
                <a:xfrm flipH="1" flipV="1">
                  <a:off x="4406902" y="2829984"/>
                  <a:ext cx="683666" cy="49877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28"/>
                <p:cNvCxnSpPr/>
                <p:nvPr/>
              </p:nvCxnSpPr>
              <p:spPr>
                <a:xfrm flipH="1" flipV="1">
                  <a:off x="4495802" y="3871384"/>
                  <a:ext cx="510115" cy="52069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recto 29"/>
                <p:cNvCxnSpPr>
                  <a:stCxn id="23" idx="1"/>
                </p:cNvCxnSpPr>
                <p:nvPr/>
              </p:nvCxnSpPr>
              <p:spPr>
                <a:xfrm flipH="1" flipV="1">
                  <a:off x="3769787" y="4404785"/>
                  <a:ext cx="1071546" cy="1076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recto 30"/>
                <p:cNvCxnSpPr>
                  <a:stCxn id="23" idx="0"/>
                </p:cNvCxnSpPr>
                <p:nvPr/>
              </p:nvCxnSpPr>
              <p:spPr>
                <a:xfrm flipV="1">
                  <a:off x="5108360" y="3488268"/>
                  <a:ext cx="168494" cy="84899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ector recto 31"/>
                <p:cNvCxnSpPr>
                  <a:endCxn id="13" idx="2"/>
                </p:cNvCxnSpPr>
                <p:nvPr/>
              </p:nvCxnSpPr>
              <p:spPr>
                <a:xfrm flipH="1" flipV="1">
                  <a:off x="3369407" y="3361111"/>
                  <a:ext cx="71020" cy="89572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/>
                <p:cNvCxnSpPr>
                  <a:endCxn id="21" idx="1"/>
                </p:cNvCxnSpPr>
                <p:nvPr/>
              </p:nvCxnSpPr>
              <p:spPr>
                <a:xfrm flipV="1">
                  <a:off x="2629743" y="4403032"/>
                  <a:ext cx="593331" cy="112033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cto 33"/>
                <p:cNvCxnSpPr/>
                <p:nvPr/>
              </p:nvCxnSpPr>
              <p:spPr>
                <a:xfrm flipV="1">
                  <a:off x="2645833" y="3291418"/>
                  <a:ext cx="508000" cy="973665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cto 34"/>
                <p:cNvCxnSpPr>
                  <a:stCxn id="18" idx="0"/>
                  <a:endCxn id="22" idx="3"/>
                </p:cNvCxnSpPr>
                <p:nvPr/>
              </p:nvCxnSpPr>
              <p:spPr>
                <a:xfrm flipH="1" flipV="1">
                  <a:off x="5624621" y="3328754"/>
                  <a:ext cx="716002" cy="1326865"/>
                </a:xfrm>
                <a:prstGeom prst="line">
                  <a:avLst/>
                </a:prstGeom>
                <a:ln w="38100" cmpd="sng">
                  <a:solidFill>
                    <a:schemeClr val="accent6"/>
                  </a:solidFill>
                </a:ln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ector recto 35"/>
                <p:cNvCxnSpPr/>
                <p:nvPr/>
              </p:nvCxnSpPr>
              <p:spPr>
                <a:xfrm>
                  <a:off x="5359400" y="4555068"/>
                  <a:ext cx="535517" cy="260349"/>
                </a:xfrm>
                <a:prstGeom prst="line">
                  <a:avLst/>
                </a:prstGeom>
                <a:ln w="38100" cmpd="sng"/>
              </p:spPr>
              <p:style>
                <a:lnRef idx="2">
                  <a:schemeClr val="accent5"/>
                </a:lnRef>
                <a:fillRef idx="0">
                  <a:schemeClr val="accent5"/>
                </a:fillRef>
                <a:effectRef idx="1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ector recto 36"/>
                <p:cNvCxnSpPr/>
                <p:nvPr/>
              </p:nvCxnSpPr>
              <p:spPr>
                <a:xfrm flipV="1">
                  <a:off x="5617634" y="2995083"/>
                  <a:ext cx="478366" cy="294219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/>
                <p:cNvCxnSpPr/>
                <p:nvPr/>
              </p:nvCxnSpPr>
              <p:spPr>
                <a:xfrm>
                  <a:off x="3230034" y="2542119"/>
                  <a:ext cx="717549" cy="135464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cto 38"/>
                <p:cNvCxnSpPr>
                  <a:endCxn id="13" idx="0"/>
                </p:cNvCxnSpPr>
                <p:nvPr/>
              </p:nvCxnSpPr>
              <p:spPr>
                <a:xfrm>
                  <a:off x="3079750" y="2677583"/>
                  <a:ext cx="289657" cy="333189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CuadroTexto 9"/>
              <p:cNvSpPr txBox="1"/>
              <p:nvPr/>
            </p:nvSpPr>
            <p:spPr>
              <a:xfrm>
                <a:off x="3447684" y="2887060"/>
                <a:ext cx="386353" cy="55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C00000"/>
                    </a:solidFill>
                  </a:rPr>
                  <a:t>A</a:t>
                </a:r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3804577" y="2611205"/>
                <a:ext cx="378185" cy="55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rgbClr val="00B050"/>
                    </a:solidFill>
                  </a:rPr>
                  <a:t>B</a:t>
                </a:r>
              </a:p>
            </p:txBody>
          </p:sp>
        </p:grpSp>
        <p:sp>
          <p:nvSpPr>
            <p:cNvPr id="7" name="CuadroTexto 6"/>
            <p:cNvSpPr txBox="1"/>
            <p:nvPr/>
          </p:nvSpPr>
          <p:spPr>
            <a:xfrm>
              <a:off x="4579327" y="3030268"/>
              <a:ext cx="473673" cy="654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1"/>
                  </a:solidFill>
                </a:rPr>
                <a:t>C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875431" y="2731373"/>
              <a:ext cx="507287" cy="654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>
                  <a:solidFill>
                    <a:srgbClr val="ED7D31"/>
                  </a:solidFill>
                </a:rPr>
                <a:t>D</a:t>
              </a:r>
            </a:p>
          </p:txBody>
        </p:sp>
      </p:grpSp>
      <p:cxnSp>
        <p:nvCxnSpPr>
          <p:cNvPr id="40" name="Conector recto 39"/>
          <p:cNvCxnSpPr>
            <a:endCxn id="23" idx="2"/>
          </p:cNvCxnSpPr>
          <p:nvPr/>
        </p:nvCxnSpPr>
        <p:spPr>
          <a:xfrm flipH="1" flipV="1">
            <a:off x="2415175" y="5325343"/>
            <a:ext cx="182168" cy="56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Flecha arriba 40"/>
          <p:cNvSpPr/>
          <p:nvPr/>
        </p:nvSpPr>
        <p:spPr>
          <a:xfrm>
            <a:off x="1923358" y="3535414"/>
            <a:ext cx="395715" cy="81909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redondeado 41"/>
          <p:cNvSpPr/>
          <p:nvPr/>
        </p:nvSpPr>
        <p:spPr>
          <a:xfrm>
            <a:off x="846646" y="1906428"/>
            <a:ext cx="2530734" cy="15553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Training Set: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Routing policy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Traffic Load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Performance metric: delay</a:t>
            </a:r>
          </a:p>
        </p:txBody>
      </p:sp>
      <p:sp>
        <p:nvSpPr>
          <p:cNvPr id="43" name="Flecha arriba 42"/>
          <p:cNvSpPr/>
          <p:nvPr/>
        </p:nvSpPr>
        <p:spPr>
          <a:xfrm rot="5400000">
            <a:off x="4221987" y="1891184"/>
            <a:ext cx="395715" cy="152251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152" y="1956016"/>
            <a:ext cx="1411187" cy="1852465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6763961" y="2477032"/>
            <a:ext cx="185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Machine Learning</a:t>
            </a:r>
          </a:p>
        </p:txBody>
      </p:sp>
      <p:sp>
        <p:nvSpPr>
          <p:cNvPr id="46" name="Flecha arriba 45"/>
          <p:cNvSpPr/>
          <p:nvPr/>
        </p:nvSpPr>
        <p:spPr>
          <a:xfrm rot="10800000">
            <a:off x="5807996" y="3573318"/>
            <a:ext cx="395715" cy="81909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7" name="Imagen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934" y="4560400"/>
            <a:ext cx="2430971" cy="1440350"/>
          </a:xfrm>
          <a:prstGeom prst="rect">
            <a:avLst/>
          </a:prstGeom>
        </p:spPr>
      </p:pic>
      <p:sp>
        <p:nvSpPr>
          <p:cNvPr id="48" name="CuadroTexto 47"/>
          <p:cNvSpPr txBox="1"/>
          <p:nvPr/>
        </p:nvSpPr>
        <p:spPr>
          <a:xfrm>
            <a:off x="7367292" y="4847430"/>
            <a:ext cx="157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/>
              <a:t>Computational</a:t>
            </a:r>
          </a:p>
          <a:p>
            <a:r>
              <a:rPr lang="es-ES"/>
              <a:t>Model</a:t>
            </a:r>
          </a:p>
        </p:txBody>
      </p:sp>
      <p:sp>
        <p:nvSpPr>
          <p:cNvPr id="49" name="Flecha arriba 48"/>
          <p:cNvSpPr/>
          <p:nvPr/>
        </p:nvSpPr>
        <p:spPr>
          <a:xfrm rot="16200000">
            <a:off x="3917403" y="4820911"/>
            <a:ext cx="395715" cy="81909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Llamada rectangular 49"/>
          <p:cNvSpPr/>
          <p:nvPr/>
        </p:nvSpPr>
        <p:spPr>
          <a:xfrm>
            <a:off x="3322165" y="3526212"/>
            <a:ext cx="2309869" cy="846705"/>
          </a:xfrm>
          <a:prstGeom prst="wedgeRectCallout">
            <a:avLst>
              <a:gd name="adj1" fmla="val -16726"/>
              <a:gd name="adj2" fmla="val 1248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s-ES" sz="1200"/>
              <a:t>Faster, more accurate than network modeling/simulation.</a:t>
            </a:r>
          </a:p>
          <a:p>
            <a:pPr marL="171450" indent="-171450">
              <a:buFont typeface="Arial"/>
              <a:buChar char="•"/>
            </a:pPr>
            <a:r>
              <a:rPr lang="es-ES" sz="1200"/>
              <a:t>Can be used for estimation, optimization and validation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3073" y="654729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/>
              <a:t>Graphic courtesy Albert </a:t>
            </a:r>
            <a:r>
              <a:rPr lang="en-US" sz="1100" smtClean="0"/>
              <a:t>Cabellos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173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</a:t>
            </a:r>
            <a:r>
              <a:rPr lang="en-US" sz="2000" smtClean="0">
                <a:hlinkClick r:id="rId4"/>
              </a:rPr>
              <a:t>/ml </a:t>
            </a:r>
            <a:endParaRPr lang="en-US" sz="20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3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00" y="101611"/>
            <a:ext cx="8961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smtClean="0"/>
              <a:t>But There’s More: We Can Learn Control 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2000" b="1" i="1" smtClean="0">
                <a:solidFill>
                  <a:srgbClr val="FF0000"/>
                </a:solidFill>
              </a:rPr>
              <a:t>Reinforcement Learning Meets Monte Carlo Tree Search and Deep Learning</a:t>
            </a:r>
            <a:endParaRPr lang="en-US" sz="2000" b="1" i="1">
              <a:solidFill>
                <a:srgbClr val="FF0000"/>
              </a:solidFill>
            </a:endParaRPr>
          </a:p>
        </p:txBody>
      </p:sp>
      <p:pic>
        <p:nvPicPr>
          <p:cNvPr id="5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8" y="1498783"/>
            <a:ext cx="3888689" cy="2959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/>
          <p:cNvGrpSpPr/>
          <p:nvPr/>
        </p:nvGrpSpPr>
        <p:grpSpPr>
          <a:xfrm>
            <a:off x="4876799" y="1498783"/>
            <a:ext cx="4034483" cy="5176650"/>
            <a:chOff x="4682836" y="1558374"/>
            <a:chExt cx="4034483" cy="51766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36" y="1558374"/>
              <a:ext cx="4034483" cy="29591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804" y="4646133"/>
              <a:ext cx="1596515" cy="20888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  <p:grpSp>
        <p:nvGrpSpPr>
          <p:cNvPr id="17" name="Group 16"/>
          <p:cNvGrpSpPr/>
          <p:nvPr/>
        </p:nvGrpSpPr>
        <p:grpSpPr>
          <a:xfrm>
            <a:off x="2320847" y="2189018"/>
            <a:ext cx="2215735" cy="2650653"/>
            <a:chOff x="2320847" y="2189018"/>
            <a:chExt cx="2215735" cy="2650653"/>
          </a:xfrm>
        </p:grpSpPr>
        <p:sp>
          <p:nvSpPr>
            <p:cNvPr id="14" name="Rectangle 13"/>
            <p:cNvSpPr/>
            <p:nvPr/>
          </p:nvSpPr>
          <p:spPr>
            <a:xfrm>
              <a:off x="2867891" y="2189018"/>
              <a:ext cx="1533416" cy="2268887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20847" y="4501117"/>
              <a:ext cx="2215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Hard coded control logic</a:t>
              </a:r>
              <a:endParaRPr lang="en-US" sz="160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2223" y="5160898"/>
            <a:ext cx="7252755" cy="1697102"/>
            <a:chOff x="132223" y="5160898"/>
            <a:chExt cx="7252755" cy="1697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Security: Agent can learn dynamic/evolving behavior of adversary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err="1" smtClean="0">
                      <a:latin typeface="Dual 400" panose="02000603000000020004" pitchFamily="2" charset="0"/>
                    </a:rPr>
                    <a:t>DevOPs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: Agent can learn workflow automation (e.g</a:t>
                  </a:r>
                  <a:r>
                    <a:rPr lang="en-US" dirty="0">
                      <a:latin typeface="Dual 400" panose="02000603000000020004" pitchFamily="2" charset="0"/>
                    </a:rPr>
                    <a:t>. </a:t>
                  </a:r>
                  <a:r>
                    <a:rPr lang="en-US" dirty="0" err="1" smtClean="0">
                      <a:latin typeface="Dual 400" panose="02000603000000020004" pitchFamily="2" charset="0"/>
                    </a:rPr>
                    <a:t>Openstack</a:t>
                  </a:r>
                  <a:r>
                    <a:rPr lang="en-US" dirty="0" smtClean="0">
                      <a:latin typeface="Dual 400" panose="02000603000000020004" pitchFamily="2" charset="0"/>
                    </a:rPr>
                    <a:t> Mistral)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Orchestration:  Agent can learn dynamic behavior of VNFs/system</a:t>
                  </a:r>
                </a:p>
                <a:p>
                  <a:pPr marL="285750" indent="-285750">
                    <a:lnSpc>
                      <a:spcPct val="90000"/>
                    </a:lnSpc>
                    <a:spcBef>
                      <a:spcPts val="300"/>
                    </a:spcBef>
                    <a:buFont typeface="Arial" charset="0"/>
                    <a:buChar char="•"/>
                  </a:pPr>
                  <a:r>
                    <a:rPr lang="en-US" dirty="0" smtClean="0">
                      <a:latin typeface="Dual 400" panose="02000603000000020004" pitchFamily="2" charset="0"/>
                    </a:rPr>
                    <a:t>Deep policy net,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s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a14:m>
                  <a:r>
                    <a:rPr lang="en-US" dirty="0" smtClean="0">
                      <a:latin typeface="Dual 400" panose="02000603000000020004" pitchFamily="2" charset="0"/>
                    </a:rPr>
                    <a:t>can capture human intuition 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23" y="5160898"/>
                  <a:ext cx="7252755" cy="120494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9" t="-5076" b="-375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/>
            <p:cNvSpPr txBox="1"/>
            <p:nvPr/>
          </p:nvSpPr>
          <p:spPr>
            <a:xfrm>
              <a:off x="132223" y="6550223"/>
              <a:ext cx="572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hlinkClick r:id="rId7"/>
                </a:rPr>
                <a:t>http://www.nature.com/nature/journal/v529/n7587/full/nature16961.html</a:t>
              </a:r>
              <a:endParaRPr lang="en-US" sz="140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1428991"/>
            <a:ext cx="4140200" cy="3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BTW, Why Is </a:t>
            </a:r>
            <a:r>
              <a:rPr lang="en-US" i="1" smtClean="0"/>
              <a:t>Go</a:t>
            </a:r>
            <a:r>
              <a:rPr lang="en-US" smtClean="0"/>
              <a:t> So Hard?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0483"/>
            <a:ext cx="8229600" cy="5375788"/>
          </a:xfrm>
        </p:spPr>
        <p:txBody>
          <a:bodyPr>
            <a:normAutofit fontScale="77500" lnSpcReduction="20000"/>
          </a:bodyPr>
          <a:lstStyle/>
          <a:p>
            <a:r>
              <a:rPr lang="en-US" smtClean="0"/>
              <a:t>Game Tree Complexity = b</a:t>
            </a:r>
            <a:r>
              <a:rPr lang="en-US" baseline="30000" smtClean="0"/>
              <a:t>d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Brute Force Search Intractable</a:t>
            </a:r>
          </a:p>
          <a:p>
            <a:pPr lvl="1"/>
            <a:r>
              <a:rPr lang="en-US" smtClean="0"/>
              <a:t>Search space is huge (10^721)</a:t>
            </a:r>
          </a:p>
          <a:p>
            <a:pPr lvl="1"/>
            <a:r>
              <a:rPr lang="en-US" smtClean="0"/>
              <a:t>Difficult to evaluate who is winning</a:t>
            </a:r>
          </a:p>
          <a:p>
            <a:pPr lvl="1"/>
            <a:endParaRPr lang="en-US" smtClean="0"/>
          </a:p>
          <a:p>
            <a:r>
              <a:rPr lang="en-US" smtClean="0"/>
              <a:t>Can we characterize network state and action spaces?</a:t>
            </a:r>
          </a:p>
          <a:p>
            <a:pPr lvl="1"/>
            <a:r>
              <a:rPr lang="en-US" smtClean="0"/>
              <a:t>And why is this important?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67" y="1781752"/>
            <a:ext cx="5241867" cy="2380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375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133" y="74583"/>
            <a:ext cx="8229600" cy="1143000"/>
          </a:xfrm>
        </p:spPr>
        <p:txBody>
          <a:bodyPr/>
          <a:lstStyle/>
          <a:p>
            <a:r>
              <a:rPr lang="en-US" dirty="0" smtClean="0"/>
              <a:t>Whatever Machine Learning Is</a:t>
            </a:r>
            <a:r>
              <a:rPr lang="is-IS" smtClean="0"/>
              <a:t>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1492" y="1137745"/>
            <a:ext cx="7264425" cy="5501723"/>
            <a:chOff x="309928" y="1248582"/>
            <a:chExt cx="7264425" cy="55017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655" y="1894284"/>
              <a:ext cx="5731698" cy="485602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731818" y="1648692"/>
              <a:ext cx="1745673" cy="1011381"/>
            </a:xfrm>
            <a:prstGeom prst="line">
              <a:avLst/>
            </a:prstGeom>
            <a:ln w="22225">
              <a:solidFill>
                <a:srgbClr val="00B0F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09928" y="1248582"/>
              <a:ext cx="2308581" cy="40011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You are here (again)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17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39" y="97317"/>
            <a:ext cx="8971722" cy="697813"/>
          </a:xfrm>
        </p:spPr>
        <p:txBody>
          <a:bodyPr>
            <a:noAutofit/>
          </a:bodyPr>
          <a:lstStyle/>
          <a:p>
            <a:pPr>
              <a:tabLst>
                <a:tab pos="449263" algn="l"/>
              </a:tabLst>
            </a:pPr>
            <a:r>
              <a:rPr lang="en-US" sz="3600" smtClean="0"/>
              <a:t>Static vs. Reinforcement Learning Architectures</a:t>
            </a:r>
            <a:endParaRPr lang="en-US" sz="3600"/>
          </a:p>
        </p:txBody>
      </p:sp>
      <p:grpSp>
        <p:nvGrpSpPr>
          <p:cNvPr id="22" name="Group 21"/>
          <p:cNvGrpSpPr/>
          <p:nvPr/>
        </p:nvGrpSpPr>
        <p:grpSpPr>
          <a:xfrm>
            <a:off x="297277" y="1240317"/>
            <a:ext cx="8176409" cy="5460313"/>
            <a:chOff x="363537" y="1342809"/>
            <a:chExt cx="8176409" cy="54603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8" y="1342809"/>
              <a:ext cx="3571322" cy="261062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37" y="4101354"/>
              <a:ext cx="3602357" cy="270176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55412" y="1702478"/>
              <a:ext cx="4019049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Today’s Static ML Architectures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>
                  <a:latin typeface="Dual 400" panose="02000603000000020004" pitchFamily="2" charset="0"/>
                </a:rPr>
                <a:t>ML doesn’t have “agency</a:t>
              </a:r>
              <a:r>
                <a:rPr lang="en-US" smtClean="0">
                  <a:latin typeface="Dual 400" panose="02000603000000020004" pitchFamily="2" charset="0"/>
                </a:rPr>
                <a:t>”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mtClean="0">
                  <a:latin typeface="Dual 400" panose="02000603000000020004" pitchFamily="2" charset="0"/>
                </a:rPr>
                <a:t>Hard-coded or open loop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Doesn’t learn control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Assumes stationary DGD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Largely off-line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55412" y="4664330"/>
              <a:ext cx="4384534" cy="18912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Reinforcement Learning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mtClean="0">
                  <a:latin typeface="Dual 400" panose="02000603000000020004" pitchFamily="2" charset="0"/>
                </a:rPr>
                <a:t>Agent architecture</a:t>
              </a:r>
            </a:p>
            <a:p>
              <a:pPr marL="800033" lvl="1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mtClean="0">
                  <a:solidFill>
                    <a:srgbClr val="FF0000"/>
                  </a:solidFill>
                  <a:latin typeface="Dual 400" panose="02000603000000020004" pitchFamily="2" charset="0"/>
                </a:rPr>
                <a:t>Agent learns control/action selection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Adapts to evolving environment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smtClean="0">
                  <a:latin typeface="Dual 400" panose="02000603000000020004" pitchFamily="2" charset="0"/>
                </a:rPr>
                <a:t>Non-stationary distributions</a:t>
              </a:r>
            </a:p>
            <a:p>
              <a:pPr marL="342900" indent="-342900">
                <a:lnSpc>
                  <a:spcPct val="90000"/>
                </a:lnSpc>
                <a:spcBef>
                  <a:spcPts val="300"/>
                </a:spcBef>
                <a:buFont typeface="Arial" charset="0"/>
                <a:buChar char="•"/>
              </a:pPr>
              <a:r>
                <a:rPr lang="en-US" sz="2000" i="1" smtClean="0">
                  <a:latin typeface="Dual 400" panose="02000603000000020004" pitchFamily="2" charset="0"/>
                </a:rPr>
                <a:t>Network gamification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0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smtClean="0"/>
              <a:t>Agenda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What’s On the Horizon?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43000"/>
            <a:ext cx="8521700" cy="539750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Lots of Network Data </a:t>
            </a:r>
          </a:p>
          <a:p>
            <a:pPr lvl="1"/>
            <a:r>
              <a:rPr lang="en-US" sz="1600" dirty="0" smtClean="0"/>
              <a:t>Standardized and labeled datasets still scarce</a:t>
            </a:r>
          </a:p>
          <a:p>
            <a:pPr lvl="1"/>
            <a:endParaRPr lang="en-US" sz="1200" dirty="0" smtClean="0"/>
          </a:p>
          <a:p>
            <a:r>
              <a:rPr lang="en-US" sz="2000" dirty="0" smtClean="0"/>
              <a:t>Lots of open source ML frameworks and examples</a:t>
            </a:r>
          </a:p>
          <a:p>
            <a:pPr lvl="1"/>
            <a:r>
              <a:rPr lang="en-US" sz="1600" dirty="0" err="1" smtClean="0"/>
              <a:t>Tensorflow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2"/>
              </a:rPr>
              <a:t>tensorflow.org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Torch (</a:t>
            </a:r>
            <a:r>
              <a:rPr lang="en-US" sz="1600" dirty="0" smtClean="0">
                <a:hlinkClick r:id="rId3" action="ppaction://hlinkfile"/>
              </a:rPr>
              <a:t>torch.ch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Scikit</a:t>
            </a:r>
            <a:r>
              <a:rPr lang="en-US" sz="1600" dirty="0" smtClean="0"/>
              <a:t>-learn (</a:t>
            </a:r>
            <a:r>
              <a:rPr lang="en-US" sz="1600" dirty="0" smtClean="0">
                <a:hlinkClick r:id="rId4"/>
              </a:rPr>
              <a:t>scikit-learn.org</a:t>
            </a:r>
            <a:r>
              <a:rPr lang="en-US" sz="1600" dirty="0" smtClean="0"/>
              <a:t>)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/>
          </a:p>
          <a:p>
            <a:pPr lvl="1"/>
            <a:endParaRPr lang="en-US" sz="1200" dirty="0" smtClean="0"/>
          </a:p>
          <a:p>
            <a:r>
              <a:rPr lang="en-US" sz="2000" dirty="0" smtClean="0"/>
              <a:t>Still requires skill/experience to</a:t>
            </a:r>
          </a:p>
          <a:p>
            <a:pPr lvl="1"/>
            <a:r>
              <a:rPr lang="en-US" sz="1600" dirty="0" smtClean="0"/>
              <a:t>Build DNN architectures</a:t>
            </a:r>
          </a:p>
          <a:p>
            <a:pPr lvl="1"/>
            <a:r>
              <a:rPr lang="en-US" sz="1600" dirty="0" smtClean="0"/>
              <a:t>Find ”good” settings for hyper-parameters</a:t>
            </a:r>
          </a:p>
          <a:p>
            <a:pPr lvl="1"/>
            <a:r>
              <a:rPr lang="en-US" sz="1600" dirty="0" smtClean="0"/>
              <a:t>Prevent overfitting</a:t>
            </a:r>
          </a:p>
          <a:p>
            <a:pPr lvl="1"/>
            <a:r>
              <a:rPr lang="mr-IN" sz="1600" dirty="0" smtClean="0"/>
              <a:t>…</a:t>
            </a:r>
            <a:endParaRPr lang="en-US" sz="1600" dirty="0" smtClean="0"/>
          </a:p>
          <a:p>
            <a:pPr lvl="1"/>
            <a:endParaRPr lang="en-US" sz="1200" dirty="0" smtClean="0"/>
          </a:p>
          <a:p>
            <a:r>
              <a:rPr lang="en-US" sz="2000" dirty="0" smtClean="0"/>
              <a:t>You will be seeing Machine Learning in all facets of Networking</a:t>
            </a:r>
          </a:p>
          <a:p>
            <a:pPr lvl="1"/>
            <a:r>
              <a:rPr lang="en-US" sz="1600" dirty="0" smtClean="0"/>
              <a:t>And everything else for that matter </a:t>
            </a:r>
          </a:p>
          <a:p>
            <a:endParaRPr lang="en-US" sz="2000" dirty="0"/>
          </a:p>
          <a:p>
            <a:r>
              <a:rPr lang="en-US" sz="2000" dirty="0" smtClean="0"/>
              <a:t>All of that said, the time to get your feet wet is now!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26" y="2449856"/>
            <a:ext cx="4144524" cy="23126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213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Q&amp;A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1188738" y="2902226"/>
            <a:ext cx="676653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Thank you</a:t>
            </a:r>
          </a:p>
          <a:p>
            <a:pPr algn="ctr"/>
            <a:r>
              <a:rPr lang="en-US" sz="2400" dirty="0" smtClean="0">
                <a:cs typeface="+mj-cs"/>
              </a:rPr>
              <a:t>(have more questions/comments</a:t>
            </a:r>
            <a:r>
              <a:rPr lang="en-US" sz="2400" smtClean="0">
                <a:cs typeface="+mj-cs"/>
              </a:rPr>
              <a:t>? </a:t>
            </a:r>
            <a:r>
              <a:rPr lang="mr-IN" sz="2400" smtClean="0">
                <a:cs typeface="+mj-cs"/>
                <a:hlinkClick r:id="rId3"/>
              </a:rPr>
              <a:t>dmm@1-4-5.net</a:t>
            </a:r>
            <a:r>
              <a:rPr lang="en-US" sz="2400" dirty="0" smtClean="0">
                <a:cs typeface="+mj-cs"/>
              </a:rPr>
              <a:t>)</a:t>
            </a:r>
            <a:endParaRPr lang="en-US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86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80"/>
            <a:ext cx="8229600" cy="867824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4559012"/>
            <a:ext cx="3065317" cy="22989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304"/>
            <a:ext cx="8229600" cy="55069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smtClean="0"/>
              <a:t>What Is Machine Learning?</a:t>
            </a:r>
          </a:p>
          <a:p>
            <a:endParaRPr lang="en-US" sz="2400" dirty="0"/>
          </a:p>
          <a:p>
            <a:r>
              <a:rPr lang="en-US" sz="2400" dirty="0" smtClean="0"/>
              <a:t>Why All The (Machine Learning) Excitement?</a:t>
            </a:r>
          </a:p>
          <a:p>
            <a:endParaRPr lang="en-US" sz="2400" dirty="0"/>
          </a:p>
          <a:p>
            <a:r>
              <a:rPr lang="en-US" sz="2400" dirty="0" smtClean="0"/>
              <a:t>Combining SDN and Machine Learning</a:t>
            </a:r>
          </a:p>
          <a:p>
            <a:endParaRPr lang="en-US" sz="2400" dirty="0"/>
          </a:p>
          <a:p>
            <a:r>
              <a:rPr lang="en-US" sz="2400" dirty="0" smtClean="0"/>
              <a:t>What’s On the Horizon?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Technical explanations/code</a:t>
            </a:r>
            <a:endParaRPr lang="en-US" sz="2400" dirty="0" smtClean="0">
              <a:hlinkClick r:id="rId4"/>
            </a:endParaRPr>
          </a:p>
          <a:p>
            <a:pPr lvl="1"/>
            <a:r>
              <a:rPr lang="en-US" sz="2000" dirty="0" smtClean="0">
                <a:hlinkClick r:id="rId5"/>
              </a:rPr>
              <a:t>https://github.com/davidmeyer/ml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4"/>
              </a:rPr>
              <a:t>http://www.1-4-5.net/~dmm/ml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699" y="6294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What Is Machine Learning?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699" y="1133826"/>
            <a:ext cx="84046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The complexity in traditional </a:t>
            </a:r>
            <a:r>
              <a:rPr lang="en-US" sz="2400" i="1" dirty="0" smtClean="0"/>
              <a:t>computer programming </a:t>
            </a:r>
            <a:r>
              <a:rPr lang="en-US" sz="2400" i="1" dirty="0"/>
              <a:t>is in </a:t>
            </a:r>
            <a:r>
              <a:rPr lang="en-US" sz="2400" i="1" dirty="0" smtClean="0"/>
              <a:t>the </a:t>
            </a:r>
            <a:r>
              <a:rPr lang="en-US" sz="2400" i="1" dirty="0"/>
              <a:t>code (programs that people write). </a:t>
            </a:r>
            <a:r>
              <a:rPr lang="en-US" sz="2400" i="1" dirty="0" smtClean="0"/>
              <a:t>In machine learning</a:t>
            </a:r>
            <a:r>
              <a:rPr lang="en-US" sz="2400" i="1" dirty="0"/>
              <a:t>, </a:t>
            </a:r>
            <a:r>
              <a:rPr lang="en-US" sz="2400" i="1" dirty="0" smtClean="0"/>
              <a:t>learning algorithms are in </a:t>
            </a:r>
            <a:r>
              <a:rPr lang="en-US" sz="2400" i="1" dirty="0"/>
              <a:t>principle simple and the </a:t>
            </a:r>
            <a:r>
              <a:rPr lang="en-US" sz="2400" i="1" dirty="0" smtClean="0"/>
              <a:t>complexity (structure) is </a:t>
            </a:r>
            <a:r>
              <a:rPr lang="en-US" sz="2400" i="1" dirty="0"/>
              <a:t>in </a:t>
            </a:r>
            <a:r>
              <a:rPr lang="en-US" sz="2400" i="1" dirty="0" smtClean="0"/>
              <a:t>the data. Is there a way that we can automatically learn that structure? That is what is at the heart of machine learning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r>
              <a:rPr lang="en-US" sz="2400" dirty="0" smtClean="0"/>
              <a:t>-- Andrew 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699" y="5022660"/>
            <a:ext cx="877430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Said another way, we want to discover the </a:t>
            </a:r>
            <a:r>
              <a:rPr lang="en-US" i="1" dirty="0" smtClean="0"/>
              <a:t>Data Generating Distribution</a:t>
            </a:r>
            <a:r>
              <a:rPr lang="en-US" dirty="0" smtClean="0"/>
              <a:t> that underlies the data that we observe. This is the function that we want to learn.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sz="1700" dirty="0" smtClean="0"/>
              <a:t>Moreover, we care about primarily about the generalization accuracy of our model</a:t>
            </a:r>
            <a:r>
              <a:rPr lang="en-US" sz="1700" dirty="0"/>
              <a:t> </a:t>
            </a:r>
            <a:r>
              <a:rPr lang="en-US" sz="1700" dirty="0" smtClean="0"/>
              <a:t>(function)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Accuracy on examples we have not yet seen (BTW, how is this possible?)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s opposed the accuracy on the training set (note: overfitting)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33" y="3181241"/>
            <a:ext cx="3391868" cy="15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777900" y="4514850"/>
            <a:ext cx="2000250" cy="11430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2004832" y="5143505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3719332" y="2400305"/>
            <a:ext cx="2000250" cy="1143000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033532" y="274320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033532" y="325755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5719583" y="2914655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2221526" y="2469361"/>
            <a:ext cx="7648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719082" y="2971805"/>
            <a:ext cx="1245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291082" y="2686055"/>
            <a:ext cx="1079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090682" y="485775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090682" y="5372105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5776733" y="5029205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 dirty="0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2278676" y="4583911"/>
            <a:ext cx="7648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6348234" y="4800605"/>
            <a:ext cx="1245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Program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2249" y="1899765"/>
            <a:ext cx="301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2000" b="1" dirty="0">
                <a:latin typeface="Dual 400" panose="02000603000000020004" pitchFamily="2" charset="0"/>
              </a:rPr>
              <a:t>Traditional Programming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12422" y="4057654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225"/>
              </a:spcBef>
            </a:pPr>
            <a:r>
              <a:rPr lang="en-US" sz="2000" b="1" dirty="0">
                <a:latin typeface="Dual 400" panose="02000603000000020004" pitchFamily="2" charset="0"/>
              </a:rPr>
              <a:t>Machine </a:t>
            </a:r>
            <a:r>
              <a:rPr lang="en-US" sz="2000" b="1" dirty="0" smtClean="0">
                <a:latin typeface="Dual 400" panose="02000603000000020004" pitchFamily="2" charset="0"/>
              </a:rPr>
              <a:t>Learning</a:t>
            </a:r>
            <a:endParaRPr lang="en-US" sz="2000" b="1" dirty="0">
              <a:latin typeface="Dual 400" panose="02000603000000020004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4939" y="380826"/>
            <a:ext cx="63941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Same Thing Said In Cartoon </a:t>
            </a:r>
            <a:r>
              <a:rPr lang="en-US" sz="3600" dirty="0" smtClean="0"/>
              <a:t>Form</a:t>
            </a:r>
          </a:p>
          <a:p>
            <a:pPr algn="ctr"/>
            <a:r>
              <a:rPr lang="en-US" sz="2400" dirty="0" smtClean="0"/>
              <a:t>(Three main types of Machine Learning)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642512" y="5952355"/>
            <a:ext cx="585897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Supervised Learning: training set of the form {(x</a:t>
            </a:r>
            <a:r>
              <a:rPr lang="en-US" baseline="-25000" dirty="0" smtClean="0"/>
              <a:t>i</a:t>
            </a:r>
            <a:r>
              <a:rPr lang="en-US" dirty="0" smtClean="0"/>
              <a:t>,y</a:t>
            </a:r>
            <a:r>
              <a:rPr lang="en-US" baseline="-25000" dirty="0" smtClean="0"/>
              <a:t>i</a:t>
            </a:r>
            <a:r>
              <a:rPr lang="en-US" dirty="0" smtClean="0"/>
              <a:t>)}; y</a:t>
            </a:r>
            <a:r>
              <a:rPr lang="en-US" baseline="-25000" dirty="0" smtClean="0"/>
              <a:t>i</a:t>
            </a:r>
            <a:r>
              <a:rPr lang="en-US" dirty="0" smtClean="0"/>
              <a:t> = </a:t>
            </a:r>
            <a:r>
              <a:rPr lang="en-US" i="1" dirty="0" smtClean="0">
                <a:solidFill>
                  <a:srgbClr val="FF0000"/>
                </a:solidFill>
              </a:rPr>
              <a:t>f</a:t>
            </a:r>
            <a:r>
              <a:rPr lang="en-US" dirty="0" smtClean="0"/>
              <a:t>(x</a:t>
            </a:r>
            <a:r>
              <a:rPr lang="en-US" baseline="-25000" dirty="0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172697" y="5967029"/>
            <a:ext cx="50302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Unsupervised Learning: training set of the form {x</a:t>
            </a:r>
            <a:r>
              <a:rPr lang="en-US" baseline="-25000" dirty="0" smtClean="0"/>
              <a:t>i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81191" y="5967029"/>
            <a:ext cx="638161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Reinforcement Learning: Learn from interaction with environment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31620" y="5101029"/>
            <a:ext cx="2544862" cy="461665"/>
            <a:chOff x="215368" y="3826821"/>
            <a:chExt cx="2544862" cy="461665"/>
          </a:xfrm>
        </p:grpSpPr>
        <p:sp>
          <p:nvSpPr>
            <p:cNvPr id="25" name="Line 7"/>
            <p:cNvSpPr>
              <a:spLocks noChangeShapeType="1"/>
            </p:cNvSpPr>
            <p:nvPr/>
          </p:nvSpPr>
          <p:spPr bwMode="auto">
            <a:xfrm>
              <a:off x="2074430" y="4112571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 dirty="0"/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215368" y="3826821"/>
              <a:ext cx="178946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Environment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80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6" grpId="0"/>
      <p:bldP spid="3093" grpId="0" animBg="1"/>
      <p:bldP spid="2" grpId="0" animBg="1"/>
      <p:bldP spid="24" grpId="0" animBg="1"/>
      <p:bldP spid="24" grpId="1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dirty="0" smtClean="0"/>
              <a:t>So When Would We Use Machine Learning? 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60764"/>
            <a:ext cx="8382000" cy="54864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When patterns exists in our data</a:t>
            </a:r>
          </a:p>
          <a:p>
            <a:pPr lvl="1"/>
            <a:r>
              <a:rPr lang="en-US" dirty="0" smtClean="0"/>
              <a:t>Even if we don’t know what they are</a:t>
            </a:r>
          </a:p>
          <a:p>
            <a:pPr lvl="2"/>
            <a:r>
              <a:rPr lang="en-US" dirty="0" smtClean="0"/>
              <a:t>Or perhaps especially when we don’t know what they are</a:t>
            </a:r>
          </a:p>
          <a:p>
            <a:pPr lvl="2"/>
            <a:r>
              <a:rPr lang="en-US" dirty="0" smtClean="0"/>
              <a:t>Or if they are just noise</a:t>
            </a:r>
          </a:p>
          <a:p>
            <a:endParaRPr lang="en-US" dirty="0" smtClean="0"/>
          </a:p>
          <a:p>
            <a:r>
              <a:rPr lang="en-US" dirty="0" smtClean="0"/>
              <a:t>We can not pin down the functional relationships mathematically </a:t>
            </a:r>
          </a:p>
          <a:p>
            <a:pPr lvl="1"/>
            <a:r>
              <a:rPr lang="en-US" dirty="0" smtClean="0"/>
              <a:t>Else we would just code up the algorithm</a:t>
            </a:r>
          </a:p>
          <a:p>
            <a:pPr lvl="1"/>
            <a:r>
              <a:rPr lang="en-US" dirty="0" smtClean="0"/>
              <a:t>Neural networks as function approximators</a:t>
            </a:r>
          </a:p>
          <a:p>
            <a:pPr lvl="2"/>
            <a:r>
              <a:rPr lang="en-US" dirty="0" smtClean="0"/>
              <a:t>Need this for scale</a:t>
            </a:r>
          </a:p>
          <a:p>
            <a:endParaRPr lang="en-US" dirty="0" smtClean="0"/>
          </a:p>
          <a:p>
            <a:r>
              <a:rPr lang="en-US" dirty="0" smtClean="0"/>
              <a:t>When we have lots of (unlabeled) data</a:t>
            </a:r>
          </a:p>
          <a:p>
            <a:pPr lvl="1"/>
            <a:r>
              <a:rPr lang="en-US" dirty="0" smtClean="0"/>
              <a:t>Labeled training sets harder to come by</a:t>
            </a:r>
          </a:p>
          <a:p>
            <a:pPr lvl="1"/>
            <a:r>
              <a:rPr lang="en-US" dirty="0" smtClean="0"/>
              <a:t>Data is of high-dimension </a:t>
            </a:r>
          </a:p>
          <a:p>
            <a:pPr lvl="2"/>
            <a:r>
              <a:rPr lang="en-US" dirty="0" smtClean="0"/>
              <a:t>High dimension “features”</a:t>
            </a:r>
          </a:p>
          <a:p>
            <a:pPr lvl="2"/>
            <a:r>
              <a:rPr lang="en-US" dirty="0" smtClean="0"/>
              <a:t>For example, sensor data</a:t>
            </a:r>
          </a:p>
          <a:p>
            <a:pPr lvl="1"/>
            <a:r>
              <a:rPr lang="en-US" dirty="0" smtClean="0"/>
              <a:t>Want to “discover” lower-dimension representations</a:t>
            </a:r>
          </a:p>
          <a:p>
            <a:pPr lvl="2"/>
            <a:r>
              <a:rPr lang="en-US" dirty="0" smtClean="0"/>
              <a:t>Dimension reduction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Aside: Machine Learning is heavily focused on implementability</a:t>
            </a:r>
          </a:p>
          <a:p>
            <a:pPr lvl="1"/>
            <a:r>
              <a:rPr lang="en-US" dirty="0" smtClean="0"/>
              <a:t>Frequently using well know numerical optimization techniques</a:t>
            </a:r>
          </a:p>
          <a:p>
            <a:pPr lvl="1"/>
            <a:r>
              <a:rPr lang="en-US" dirty="0" smtClean="0"/>
              <a:t>Lots of open source code available</a:t>
            </a:r>
          </a:p>
          <a:p>
            <a:pPr lvl="2"/>
            <a:r>
              <a:rPr lang="en-US" dirty="0" smtClean="0"/>
              <a:t>All kinds of open source frame works, e.g., </a:t>
            </a:r>
            <a:r>
              <a:rPr lang="en-US" dirty="0" smtClean="0">
                <a:hlinkClick r:id="rId2"/>
              </a:rPr>
              <a:t>https://www.tensorflow.org/</a:t>
            </a:r>
            <a:r>
              <a:rPr lang="en-US" dirty="0" smtClean="0"/>
              <a:t> or </a:t>
            </a:r>
            <a:r>
              <a:rPr lang="en-US" dirty="0" smtClean="0">
                <a:hlinkClick r:id="rId3"/>
              </a:rPr>
              <a:t>http://torch.ch/</a:t>
            </a:r>
            <a:r>
              <a:rPr lang="en-US" dirty="0" smtClean="0"/>
              <a:t> or 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Well-worn libraries  </a:t>
            </a:r>
            <a:r>
              <a:rPr lang="en-US" dirty="0" smtClean="0">
                <a:hlinkClick r:id="rId4"/>
              </a:rPr>
              <a:t>http://scikit-learn.org/stable/</a:t>
            </a:r>
            <a:r>
              <a:rPr lang="en-US" dirty="0" smtClean="0"/>
              <a:t>  (many others)</a:t>
            </a:r>
          </a:p>
        </p:txBody>
      </p:sp>
    </p:spTree>
    <p:extLst>
      <p:ext uri="{BB962C8B-B14F-4D97-AF65-F5344CB8AC3E}">
        <p14:creationId xmlns:p14="http://schemas.microsoft.com/office/powerpoint/2010/main" val="81548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6186" y="168065"/>
            <a:ext cx="8715006" cy="1143000"/>
          </a:xfrm>
        </p:spPr>
        <p:txBody>
          <a:bodyPr>
            <a:noAutofit/>
          </a:bodyPr>
          <a:lstStyle/>
          <a:p>
            <a:r>
              <a:rPr lang="en-US" sz="4000" smtClean="0"/>
              <a:t>Examples of Machine Learning Problems </a:t>
            </a:r>
            <a:endParaRPr lang="en-US" sz="280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11065"/>
            <a:ext cx="8229600" cy="53959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Pattern Recognition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Facial identities or facial expressions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Handwritten or spoken </a:t>
            </a:r>
            <a:r>
              <a:rPr lang="en-US" sz="1800" dirty="0" smtClean="0"/>
              <a:t>words (e.g., Siri)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Medical </a:t>
            </a:r>
            <a:r>
              <a:rPr lang="en-US" sz="1800" dirty="0" smtClean="0"/>
              <a:t>images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Sensor Data/</a:t>
            </a:r>
            <a:r>
              <a:rPr lang="en-US" sz="1800" dirty="0" err="1" smtClean="0"/>
              <a:t>IoT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smtClean="0"/>
              <a:t>Recommender Systems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Optimization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Many parameters have “hidden” relationships that can be the basis of optimization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Pattern Generation 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Generating </a:t>
            </a:r>
            <a:r>
              <a:rPr lang="en-US" sz="1800" dirty="0"/>
              <a:t>images or motion </a:t>
            </a:r>
            <a:r>
              <a:rPr lang="en-US" sz="1800" dirty="0" smtClean="0"/>
              <a:t>sequences</a:t>
            </a:r>
            <a:endParaRPr lang="en-US" sz="2200" dirty="0" smtClean="0"/>
          </a:p>
          <a:p>
            <a:pPr lvl="1">
              <a:lnSpc>
                <a:spcPct val="90000"/>
              </a:lnSpc>
            </a:pPr>
            <a:endParaRPr lang="en-US" sz="1800" dirty="0">
              <a:solidFill>
                <a:srgbClr val="3333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Anomaly Detection</a:t>
            </a:r>
          </a:p>
          <a:p>
            <a:pPr lvl="1">
              <a:lnSpc>
                <a:spcPct val="90000"/>
              </a:lnSpc>
            </a:pPr>
            <a:r>
              <a:rPr lang="en-US" sz="1700" dirty="0" smtClean="0"/>
              <a:t>Unusual patterns in the telemetry from physical and/or virtual plants (e.g., data centers)</a:t>
            </a: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US" sz="1700" dirty="0"/>
              <a:t>Unusual sequences of credit card transactions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Unusual patterns of sensor </a:t>
            </a:r>
            <a:r>
              <a:rPr lang="en-US" sz="1700" dirty="0" smtClean="0"/>
              <a:t>data from </a:t>
            </a:r>
            <a:r>
              <a:rPr lang="en-US" sz="1700" dirty="0"/>
              <a:t>a nuclear power plant </a:t>
            </a:r>
            <a:endParaRPr lang="en-US" sz="1700" dirty="0" smtClean="0"/>
          </a:p>
          <a:p>
            <a:pPr lvl="2">
              <a:lnSpc>
                <a:spcPct val="90000"/>
              </a:lnSpc>
            </a:pPr>
            <a:r>
              <a:rPr lang="en-US" sz="1400" dirty="0" smtClean="0"/>
              <a:t>or </a:t>
            </a:r>
            <a:r>
              <a:rPr lang="en-US" sz="1400" dirty="0"/>
              <a:t>unusual sound in your car </a:t>
            </a:r>
            <a:r>
              <a:rPr lang="en-US" sz="1400" dirty="0" smtClean="0"/>
              <a:t>engine</a:t>
            </a:r>
            <a:r>
              <a:rPr lang="en-US" sz="1400" dirty="0"/>
              <a:t> </a:t>
            </a:r>
            <a:r>
              <a:rPr lang="en-US" sz="1400" dirty="0" smtClean="0"/>
              <a:t>or …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Prediction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Future stock prices or currency exchange rates 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Network events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8419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285750" indent="-285750">
          <a:buFont typeface="Arial" charset="0"/>
          <a:buChar char="•"/>
          <a:defRPr sz="1500"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6252</TotalTime>
  <Words>1913</Words>
  <Application>Microsoft Macintosh PowerPoint</Application>
  <PresentationFormat>On-screen Show (4:3)</PresentationFormat>
  <Paragraphs>444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 Unicode MS</vt:lpstr>
      <vt:lpstr>Calibri</vt:lpstr>
      <vt:lpstr>Cambria Math</vt:lpstr>
      <vt:lpstr>Dual 400</vt:lpstr>
      <vt:lpstr>Mangal</vt:lpstr>
      <vt:lpstr>Wingdings</vt:lpstr>
      <vt:lpstr>Arial</vt:lpstr>
      <vt:lpstr>Office Theme</vt:lpstr>
      <vt:lpstr>1_Office Theme</vt:lpstr>
      <vt:lpstr> Applying Recent Advances in Machine Learning to Networking  </vt:lpstr>
      <vt:lpstr>PowerPoint Presentation</vt:lpstr>
      <vt:lpstr>PowerPoint Presentation</vt:lpstr>
      <vt:lpstr>Whatever Machine Learning Is…</vt:lpstr>
      <vt:lpstr>Agenda</vt:lpstr>
      <vt:lpstr>What Is Machine Learning?</vt:lpstr>
      <vt:lpstr>PowerPoint Presentation</vt:lpstr>
      <vt:lpstr>So When Would We Use Machine Learning? </vt:lpstr>
      <vt:lpstr>Examples of Machine Learning Problems </vt:lpstr>
      <vt:lpstr>BTW, Why Is Machine Learning Hard?</vt:lpstr>
      <vt:lpstr>Why Machine Learning Is Hard, Redux What is a “2”?</vt:lpstr>
      <vt:lpstr>BTW, How Hard Is It These Days To Write Code That Recognizes Handwritten Digits?</vt:lpstr>
      <vt:lpstr>One Way To Learn To Recognize MNIST: Use An Autoencoder Special Kind of Neural Network</vt:lpstr>
      <vt:lpstr>But First: What Does A Single Neuron Do?</vt:lpstr>
      <vt:lpstr>All Cool, But How Does The  Autoencoder Actually Work?</vt:lpstr>
      <vt:lpstr>How Hard To Code This Up In Tensorflow?</vt:lpstr>
      <vt:lpstr>Autoencoder Output</vt:lpstr>
      <vt:lpstr>What Is Really Going On Here? (Manifold Hypothesis)</vt:lpstr>
      <vt:lpstr>Many Beautiful Mysteries Remain</vt:lpstr>
      <vt:lpstr>Agenda</vt:lpstr>
      <vt:lpstr>Why All The ML Excitement?  ML Applications You Likely Interact With Everyday</vt:lpstr>
      <vt:lpstr>While ML For Networking Is Still In Its Infancy…</vt:lpstr>
      <vt:lpstr>5G Networks</vt:lpstr>
      <vt:lpstr>Vendors Joining The Game As Well</vt:lpstr>
      <vt:lpstr>PowerPoint Presentation</vt:lpstr>
      <vt:lpstr>BTW, What Kinds of Custom H/W?</vt:lpstr>
      <vt:lpstr>What Kinds of Custom H/W, cont</vt:lpstr>
      <vt:lpstr>So What Kinds of Network Oriented Use Cases Have We Been Working On?</vt:lpstr>
      <vt:lpstr>Agenda</vt:lpstr>
      <vt:lpstr>Combining SDN and Machine Learning</vt:lpstr>
      <vt:lpstr>Knowledge-Defined Networking Basic Control Loop</vt:lpstr>
      <vt:lpstr>Kinds of Applications We Are Doing?</vt:lpstr>
      <vt:lpstr>Example: Can We Learn Optimal Paths In An Overlay Network?</vt:lpstr>
      <vt:lpstr>Optimizing Paths, cont</vt:lpstr>
      <vt:lpstr>Simulation: MSE vs. Training Set Size (Scale-free, Poisson traffic, 9 Active stations) </vt:lpstr>
      <vt:lpstr>System View</vt:lpstr>
      <vt:lpstr>Agenda</vt:lpstr>
      <vt:lpstr>But There’s More: We Can Learn Control  Reinforcement Learning Meets Monte Carlo Tree Search and Deep Learning</vt:lpstr>
      <vt:lpstr>BTW, Why Is Go So Hard?</vt:lpstr>
      <vt:lpstr>Static vs. Reinforcement Learning Architectures</vt:lpstr>
      <vt:lpstr>Agenda</vt:lpstr>
      <vt:lpstr>Summary</vt:lpstr>
      <vt:lpstr>Q&amp;A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</dc:title>
  <dc:subject/>
  <dc:creator>David Meyer</dc:creator>
  <cp:keywords/>
  <dc:description/>
  <cp:lastModifiedBy>Microsoft Office User</cp:lastModifiedBy>
  <cp:revision>2734</cp:revision>
  <cp:lastPrinted>2016-10-04T17:57:47Z</cp:lastPrinted>
  <dcterms:created xsi:type="dcterms:W3CDTF">2015-05-12T14:16:44Z</dcterms:created>
  <dcterms:modified xsi:type="dcterms:W3CDTF">2016-10-04T17:58:04Z</dcterms:modified>
  <cp:category/>
</cp:coreProperties>
</file>